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Amatic SC" panose="020B0604020202020204" charset="-79"/>
      <p:regular r:id="rId19"/>
      <p:bold r:id="rId20"/>
    </p:embeddedFont>
    <p:embeddedFont>
      <p:font typeface="Source Code Pro" panose="020B0604020202020204" charset="0"/>
      <p:regular r:id="rId21"/>
      <p:bold r:id="rId22"/>
    </p:embeddedFont>
    <p:embeddedFont>
      <p:font typeface="Georgia" panose="02040502050405020303" pitchFamily="18" charset="0"/>
      <p:regular r:id="rId23"/>
      <p:bold r:id="rId24"/>
      <p:italic r:id="rId25"/>
      <p:boldItalic r:id="rId26"/>
    </p:embeddedFont>
    <p:embeddedFont>
      <p:font typeface="Verdana" panose="020B060403050404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102" y="-2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71346678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rot="10800000">
            <a:off x="4226100" y="2933550"/>
            <a:ext cx="691800" cy="388500"/>
          </a:xfrm>
          <a:prstGeom prst="triangle">
            <a:avLst>
              <a:gd name="adj" fmla="val 50000"/>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25" y="0"/>
            <a:ext cx="9144000" cy="31242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411175" y="644300"/>
            <a:ext cx="8282400" cy="2109000"/>
          </a:xfrm>
          <a:prstGeom prst="rect">
            <a:avLst/>
          </a:prstGeom>
        </p:spPr>
        <p:txBody>
          <a:bodyPr lIns="91425" tIns="91425" rIns="91425" bIns="91425" anchor="b" anchorCtr="0"/>
          <a:lstStyle>
            <a:lvl1pPr lvl="0" algn="ctr">
              <a:spcBef>
                <a:spcPts val="0"/>
              </a:spcBef>
              <a:buClr>
                <a:schemeClr val="lt1"/>
              </a:buClr>
              <a:buSzPct val="100000"/>
              <a:defRPr sz="6000">
                <a:solidFill>
                  <a:schemeClr val="lt1"/>
                </a:solidFill>
              </a:defRPr>
            </a:lvl1pPr>
            <a:lvl2pPr lvl="1" algn="ctr">
              <a:spcBef>
                <a:spcPts val="0"/>
              </a:spcBef>
              <a:buClr>
                <a:schemeClr val="lt1"/>
              </a:buClr>
              <a:buSzPct val="100000"/>
              <a:defRPr sz="6000">
                <a:solidFill>
                  <a:schemeClr val="lt1"/>
                </a:solidFill>
              </a:defRPr>
            </a:lvl2pPr>
            <a:lvl3pPr lvl="2" algn="ctr">
              <a:spcBef>
                <a:spcPts val="0"/>
              </a:spcBef>
              <a:buClr>
                <a:schemeClr val="lt1"/>
              </a:buClr>
              <a:buSzPct val="100000"/>
              <a:defRPr sz="6000">
                <a:solidFill>
                  <a:schemeClr val="lt1"/>
                </a:solidFill>
              </a:defRPr>
            </a:lvl3pPr>
            <a:lvl4pPr lvl="3" algn="ctr">
              <a:spcBef>
                <a:spcPts val="0"/>
              </a:spcBef>
              <a:buClr>
                <a:schemeClr val="lt1"/>
              </a:buClr>
              <a:buSzPct val="100000"/>
              <a:defRPr sz="6000">
                <a:solidFill>
                  <a:schemeClr val="lt1"/>
                </a:solidFill>
              </a:defRPr>
            </a:lvl4pPr>
            <a:lvl5pPr lvl="4" algn="ctr">
              <a:spcBef>
                <a:spcPts val="0"/>
              </a:spcBef>
              <a:buClr>
                <a:schemeClr val="lt1"/>
              </a:buClr>
              <a:buSzPct val="100000"/>
              <a:defRPr sz="6000">
                <a:solidFill>
                  <a:schemeClr val="lt1"/>
                </a:solidFill>
              </a:defRPr>
            </a:lvl5pPr>
            <a:lvl6pPr lvl="5" algn="ctr">
              <a:spcBef>
                <a:spcPts val="0"/>
              </a:spcBef>
              <a:buClr>
                <a:schemeClr val="lt1"/>
              </a:buClr>
              <a:buSzPct val="100000"/>
              <a:defRPr sz="6000">
                <a:solidFill>
                  <a:schemeClr val="lt1"/>
                </a:solidFill>
              </a:defRPr>
            </a:lvl6pPr>
            <a:lvl7pPr lvl="6" algn="ctr">
              <a:spcBef>
                <a:spcPts val="0"/>
              </a:spcBef>
              <a:buClr>
                <a:schemeClr val="lt1"/>
              </a:buClr>
              <a:buSzPct val="100000"/>
              <a:defRPr sz="6000">
                <a:solidFill>
                  <a:schemeClr val="lt1"/>
                </a:solidFill>
              </a:defRPr>
            </a:lvl7pPr>
            <a:lvl8pPr lvl="7" algn="ctr">
              <a:spcBef>
                <a:spcPts val="0"/>
              </a:spcBef>
              <a:buClr>
                <a:schemeClr val="lt1"/>
              </a:buClr>
              <a:buSzPct val="100000"/>
              <a:defRPr sz="6000">
                <a:solidFill>
                  <a:schemeClr val="lt1"/>
                </a:solidFill>
              </a:defRPr>
            </a:lvl8pPr>
            <a:lvl9pPr lvl="8" algn="ctr">
              <a:spcBef>
                <a:spcPts val="0"/>
              </a:spcBef>
              <a:buClr>
                <a:schemeClr val="lt1"/>
              </a:buClr>
              <a:buSzPct val="100000"/>
              <a:defRPr sz="6000">
                <a:solidFill>
                  <a:schemeClr val="lt1"/>
                </a:solidFill>
              </a:defRPr>
            </a:lvl9pPr>
          </a:lstStyle>
          <a:p>
            <a:endParaRPr/>
          </a:p>
        </p:txBody>
      </p:sp>
      <p:sp>
        <p:nvSpPr>
          <p:cNvPr id="13" name="Shape 13"/>
          <p:cNvSpPr txBox="1">
            <a:spLocks noGrp="1"/>
          </p:cNvSpPr>
          <p:nvPr>
            <p:ph type="subTitle" idx="1"/>
          </p:nvPr>
        </p:nvSpPr>
        <p:spPr>
          <a:xfrm>
            <a:off x="411175" y="3398250"/>
            <a:ext cx="8282400" cy="1260600"/>
          </a:xfrm>
          <a:prstGeom prst="rect">
            <a:avLst/>
          </a:prstGeom>
        </p:spPr>
        <p:txBody>
          <a:bodyPr lIns="91425" tIns="91425" rIns="91425" bIns="91425" anchor="ctr" anchorCtr="0"/>
          <a:lstStyle>
            <a:lvl1pPr lvl="0" algn="ctr">
              <a:lnSpc>
                <a:spcPct val="100000"/>
              </a:lnSpc>
              <a:spcBef>
                <a:spcPts val="0"/>
              </a:spcBef>
              <a:spcAft>
                <a:spcPts val="0"/>
              </a:spcAft>
              <a:buSzPct val="100000"/>
              <a:buFont typeface="Oswald"/>
              <a:buNone/>
              <a:defRPr sz="3600">
                <a:latin typeface="Oswald"/>
                <a:ea typeface="Oswald"/>
                <a:cs typeface="Oswald"/>
                <a:sym typeface="Oswald"/>
              </a:defRPr>
            </a:lvl1pPr>
            <a:lvl2pPr lvl="1" algn="ctr">
              <a:lnSpc>
                <a:spcPct val="100000"/>
              </a:lnSpc>
              <a:spcBef>
                <a:spcPts val="0"/>
              </a:spcBef>
              <a:spcAft>
                <a:spcPts val="0"/>
              </a:spcAft>
              <a:buSzPct val="100000"/>
              <a:buFont typeface="Oswald"/>
              <a:buNone/>
              <a:defRPr sz="3600">
                <a:latin typeface="Oswald"/>
                <a:ea typeface="Oswald"/>
                <a:cs typeface="Oswald"/>
                <a:sym typeface="Oswald"/>
              </a:defRPr>
            </a:lvl2pPr>
            <a:lvl3pPr lvl="2" algn="ctr">
              <a:lnSpc>
                <a:spcPct val="100000"/>
              </a:lnSpc>
              <a:spcBef>
                <a:spcPts val="0"/>
              </a:spcBef>
              <a:spcAft>
                <a:spcPts val="0"/>
              </a:spcAft>
              <a:buSzPct val="100000"/>
              <a:buFont typeface="Oswald"/>
              <a:buNone/>
              <a:defRPr sz="3600">
                <a:latin typeface="Oswald"/>
                <a:ea typeface="Oswald"/>
                <a:cs typeface="Oswald"/>
                <a:sym typeface="Oswald"/>
              </a:defRPr>
            </a:lvl3pPr>
            <a:lvl4pPr lvl="3" algn="ctr">
              <a:lnSpc>
                <a:spcPct val="100000"/>
              </a:lnSpc>
              <a:spcBef>
                <a:spcPts val="0"/>
              </a:spcBef>
              <a:spcAft>
                <a:spcPts val="0"/>
              </a:spcAft>
              <a:buSzPct val="100000"/>
              <a:buFont typeface="Oswald"/>
              <a:buNone/>
              <a:defRPr sz="3600">
                <a:latin typeface="Oswald"/>
                <a:ea typeface="Oswald"/>
                <a:cs typeface="Oswald"/>
                <a:sym typeface="Oswald"/>
              </a:defRPr>
            </a:lvl4pPr>
            <a:lvl5pPr lvl="4" algn="ctr">
              <a:lnSpc>
                <a:spcPct val="100000"/>
              </a:lnSpc>
              <a:spcBef>
                <a:spcPts val="0"/>
              </a:spcBef>
              <a:spcAft>
                <a:spcPts val="0"/>
              </a:spcAft>
              <a:buSzPct val="100000"/>
              <a:buFont typeface="Oswald"/>
              <a:buNone/>
              <a:defRPr sz="3600">
                <a:latin typeface="Oswald"/>
                <a:ea typeface="Oswald"/>
                <a:cs typeface="Oswald"/>
                <a:sym typeface="Oswald"/>
              </a:defRPr>
            </a:lvl5pPr>
            <a:lvl6pPr lvl="5" algn="ctr">
              <a:lnSpc>
                <a:spcPct val="100000"/>
              </a:lnSpc>
              <a:spcBef>
                <a:spcPts val="0"/>
              </a:spcBef>
              <a:spcAft>
                <a:spcPts val="0"/>
              </a:spcAft>
              <a:buSzPct val="100000"/>
              <a:buFont typeface="Oswald"/>
              <a:buNone/>
              <a:defRPr sz="3600">
                <a:latin typeface="Oswald"/>
                <a:ea typeface="Oswald"/>
                <a:cs typeface="Oswald"/>
                <a:sym typeface="Oswald"/>
              </a:defRPr>
            </a:lvl6pPr>
            <a:lvl7pPr lvl="6" algn="ctr">
              <a:lnSpc>
                <a:spcPct val="100000"/>
              </a:lnSpc>
              <a:spcBef>
                <a:spcPts val="0"/>
              </a:spcBef>
              <a:spcAft>
                <a:spcPts val="0"/>
              </a:spcAft>
              <a:buSzPct val="100000"/>
              <a:buFont typeface="Oswald"/>
              <a:buNone/>
              <a:defRPr sz="3600">
                <a:latin typeface="Oswald"/>
                <a:ea typeface="Oswald"/>
                <a:cs typeface="Oswald"/>
                <a:sym typeface="Oswald"/>
              </a:defRPr>
            </a:lvl7pPr>
            <a:lvl8pPr lvl="7" algn="ctr">
              <a:lnSpc>
                <a:spcPct val="100000"/>
              </a:lnSpc>
              <a:spcBef>
                <a:spcPts val="0"/>
              </a:spcBef>
              <a:spcAft>
                <a:spcPts val="0"/>
              </a:spcAft>
              <a:buSzPct val="100000"/>
              <a:buFont typeface="Oswald"/>
              <a:buNone/>
              <a:defRPr sz="3600">
                <a:latin typeface="Oswald"/>
                <a:ea typeface="Oswald"/>
                <a:cs typeface="Oswald"/>
                <a:sym typeface="Oswald"/>
              </a:defRPr>
            </a:lvl8pPr>
            <a:lvl9pPr lvl="8" algn="ctr">
              <a:lnSpc>
                <a:spcPct val="100000"/>
              </a:lnSpc>
              <a:spcBef>
                <a:spcPts val="0"/>
              </a:spcBef>
              <a:spcAft>
                <a:spcPts val="0"/>
              </a:spcAft>
              <a:buSzPct val="100000"/>
              <a:buFont typeface="Oswald"/>
              <a:buNone/>
              <a:defRPr sz="3600">
                <a:latin typeface="Oswald"/>
                <a:ea typeface="Oswald"/>
                <a:cs typeface="Oswald"/>
                <a:sym typeface="Oswald"/>
              </a:defRPr>
            </a:lvl9pPr>
          </a:lstStyle>
          <a:p>
            <a:endParaRPr/>
          </a:p>
        </p:txBody>
      </p:sp>
      <p:sp>
        <p:nvSpPr>
          <p:cNvPr id="14" name="Shape 1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1"/>
        <p:cNvGrpSpPr/>
        <p:nvPr/>
      </p:nvGrpSpPr>
      <p:grpSpPr>
        <a:xfrm>
          <a:off x="0" y="0"/>
          <a:ext cx="0" cy="0"/>
          <a:chOff x="0" y="0"/>
          <a:chExt cx="0" cy="0"/>
        </a:xfrm>
      </p:grpSpPr>
      <p:cxnSp>
        <p:nvCxnSpPr>
          <p:cNvPr id="52" name="Shape 52"/>
          <p:cNvCxnSpPr/>
          <p:nvPr/>
        </p:nvCxnSpPr>
        <p:spPr>
          <a:xfrm>
            <a:off x="413275" y="2988275"/>
            <a:ext cx="910500" cy="0"/>
          </a:xfrm>
          <a:prstGeom prst="straightConnector1">
            <a:avLst/>
          </a:prstGeom>
          <a:noFill/>
          <a:ln w="28575" cap="flat" cmpd="sng">
            <a:solidFill>
              <a:schemeClr val="dk1"/>
            </a:solidFill>
            <a:prstDash val="lgDash"/>
            <a:round/>
            <a:headEnd type="none" w="med" len="med"/>
            <a:tailEnd type="none" w="med" len="med"/>
          </a:ln>
        </p:spPr>
      </p:cxnSp>
      <p:sp>
        <p:nvSpPr>
          <p:cNvPr id="53" name="Shape 53"/>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spcBef>
                <a:spcPts val="0"/>
              </a:spcBef>
              <a:buSzPct val="100000"/>
              <a:defRPr sz="12000"/>
            </a:lvl1pPr>
            <a:lvl2pPr lvl="1">
              <a:spcBef>
                <a:spcPts val="0"/>
              </a:spcBef>
              <a:buSzPct val="100000"/>
              <a:defRPr sz="12000"/>
            </a:lvl2pPr>
            <a:lvl3pPr lvl="2">
              <a:spcBef>
                <a:spcPts val="0"/>
              </a:spcBef>
              <a:buSzPct val="100000"/>
              <a:defRPr sz="12000"/>
            </a:lvl3pPr>
            <a:lvl4pPr lvl="3">
              <a:spcBef>
                <a:spcPts val="0"/>
              </a:spcBef>
              <a:buSzPct val="100000"/>
              <a:defRPr sz="12000"/>
            </a:lvl4pPr>
            <a:lvl5pPr lvl="4">
              <a:spcBef>
                <a:spcPts val="0"/>
              </a:spcBef>
              <a:buSzPct val="100000"/>
              <a:defRPr sz="12000"/>
            </a:lvl5pPr>
            <a:lvl6pPr lvl="5">
              <a:spcBef>
                <a:spcPts val="0"/>
              </a:spcBef>
              <a:buSzPct val="100000"/>
              <a:defRPr sz="12000"/>
            </a:lvl6pPr>
            <a:lvl7pPr lvl="6">
              <a:spcBef>
                <a:spcPts val="0"/>
              </a:spcBef>
              <a:buSzPct val="100000"/>
              <a:defRPr sz="12000"/>
            </a:lvl7pPr>
            <a:lvl8pPr lvl="7">
              <a:spcBef>
                <a:spcPts val="0"/>
              </a:spcBef>
              <a:buSzPct val="100000"/>
              <a:defRPr sz="12000"/>
            </a:lvl8pPr>
            <a:lvl9pPr lvl="8">
              <a:spcBef>
                <a:spcPts val="0"/>
              </a:spcBef>
              <a:buSzPct val="100000"/>
              <a:defRPr sz="12000"/>
            </a:lvl9pPr>
          </a:lstStyle>
          <a:p>
            <a:endParaRPr/>
          </a:p>
        </p:txBody>
      </p:sp>
      <p:sp>
        <p:nvSpPr>
          <p:cNvPr id="54" name="Shape 54"/>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5" name="Shape 5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p:nvPr/>
        </p:nvSpPr>
        <p:spPr>
          <a:xfrm>
            <a:off x="0" y="1567350"/>
            <a:ext cx="9144000" cy="2008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7" name="Shape 17"/>
          <p:cNvSpPr txBox="1">
            <a:spLocks noGrp="1"/>
          </p:cNvSpPr>
          <p:nvPr>
            <p:ph type="title"/>
          </p:nvPr>
        </p:nvSpPr>
        <p:spPr>
          <a:xfrm>
            <a:off x="430800" y="1889700"/>
            <a:ext cx="8282400" cy="1516500"/>
          </a:xfrm>
          <a:prstGeom prst="rect">
            <a:avLst/>
          </a:prstGeom>
        </p:spPr>
        <p:txBody>
          <a:bodyPr lIns="91425" tIns="91425" rIns="91425" bIns="91425" anchor="ctr" anchorCtr="0"/>
          <a:lstStyle>
            <a:lvl1pPr lvl="0" algn="ctr">
              <a:spcBef>
                <a:spcPts val="0"/>
              </a:spcBef>
              <a:buClr>
                <a:schemeClr val="lt1"/>
              </a:buClr>
              <a:buSzPct val="100000"/>
              <a:defRPr sz="3600">
                <a:solidFill>
                  <a:schemeClr val="lt1"/>
                </a:solidFill>
              </a:defRPr>
            </a:lvl1pPr>
            <a:lvl2pPr lvl="1" algn="ctr">
              <a:spcBef>
                <a:spcPts val="0"/>
              </a:spcBef>
              <a:buClr>
                <a:schemeClr val="lt1"/>
              </a:buClr>
              <a:buSzPct val="100000"/>
              <a:defRPr sz="3600">
                <a:solidFill>
                  <a:schemeClr val="lt1"/>
                </a:solidFill>
              </a:defRPr>
            </a:lvl2pPr>
            <a:lvl3pPr lvl="2" algn="ctr">
              <a:spcBef>
                <a:spcPts val="0"/>
              </a:spcBef>
              <a:buClr>
                <a:schemeClr val="lt1"/>
              </a:buClr>
              <a:buSzPct val="100000"/>
              <a:defRPr sz="3600">
                <a:solidFill>
                  <a:schemeClr val="lt1"/>
                </a:solidFill>
              </a:defRPr>
            </a:lvl3pPr>
            <a:lvl4pPr lvl="3" algn="ctr">
              <a:spcBef>
                <a:spcPts val="0"/>
              </a:spcBef>
              <a:buClr>
                <a:schemeClr val="lt1"/>
              </a:buClr>
              <a:buSzPct val="100000"/>
              <a:defRPr sz="3600">
                <a:solidFill>
                  <a:schemeClr val="lt1"/>
                </a:solidFill>
              </a:defRPr>
            </a:lvl4pPr>
            <a:lvl5pPr lvl="4" algn="ctr">
              <a:spcBef>
                <a:spcPts val="0"/>
              </a:spcBef>
              <a:buClr>
                <a:schemeClr val="lt1"/>
              </a:buClr>
              <a:buSzPct val="100000"/>
              <a:defRPr sz="3600">
                <a:solidFill>
                  <a:schemeClr val="lt1"/>
                </a:solidFill>
              </a:defRPr>
            </a:lvl5pPr>
            <a:lvl6pPr lvl="5" algn="ctr">
              <a:spcBef>
                <a:spcPts val="0"/>
              </a:spcBef>
              <a:buClr>
                <a:schemeClr val="lt1"/>
              </a:buClr>
              <a:buSzPct val="100000"/>
              <a:defRPr sz="3600">
                <a:solidFill>
                  <a:schemeClr val="lt1"/>
                </a:solidFill>
              </a:defRPr>
            </a:lvl6pPr>
            <a:lvl7pPr lvl="6" algn="ctr">
              <a:spcBef>
                <a:spcPts val="0"/>
              </a:spcBef>
              <a:buClr>
                <a:schemeClr val="lt1"/>
              </a:buClr>
              <a:buSzPct val="100000"/>
              <a:defRPr sz="3600">
                <a:solidFill>
                  <a:schemeClr val="lt1"/>
                </a:solidFill>
              </a:defRPr>
            </a:lvl7pPr>
            <a:lvl8pPr lvl="7" algn="ctr">
              <a:spcBef>
                <a:spcPts val="0"/>
              </a:spcBef>
              <a:buClr>
                <a:schemeClr val="lt1"/>
              </a:buClr>
              <a:buSzPct val="100000"/>
              <a:defRPr sz="3600">
                <a:solidFill>
                  <a:schemeClr val="lt1"/>
                </a:solidFill>
              </a:defRPr>
            </a:lvl8pPr>
            <a:lvl9pPr lvl="8" algn="ctr">
              <a:spcBef>
                <a:spcPts val="0"/>
              </a:spcBef>
              <a:buClr>
                <a:schemeClr val="lt1"/>
              </a:buClr>
              <a:buSzPct val="100000"/>
              <a:defRPr sz="3600">
                <a:solidFill>
                  <a:schemeClr val="lt1"/>
                </a:solidFill>
              </a:defRPr>
            </a:lvl9pPr>
          </a:lstStyle>
          <a:p>
            <a:endParaRPr/>
          </a:p>
        </p:txBody>
      </p:sp>
      <p:sp>
        <p:nvSpPr>
          <p:cNvPr id="18" name="Shape 1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cxnSp>
        <p:nvCxnSpPr>
          <p:cNvPr id="20" name="Shape 20"/>
          <p:cNvCxnSpPr/>
          <p:nvPr/>
        </p:nvCxnSpPr>
        <p:spPr>
          <a:xfrm>
            <a:off x="429200" y="1275577"/>
            <a:ext cx="614100" cy="0"/>
          </a:xfrm>
          <a:prstGeom prst="straightConnector1">
            <a:avLst/>
          </a:prstGeom>
          <a:noFill/>
          <a:ln w="19050" cap="flat" cmpd="sng">
            <a:solidFill>
              <a:schemeClr val="dk2"/>
            </a:solidFill>
            <a:prstDash val="lgDash"/>
            <a:round/>
            <a:headEnd type="none" w="med" len="med"/>
            <a:tailEnd type="none" w="med" len="med"/>
          </a:ln>
        </p:spPr>
      </p:cxnSp>
      <p:sp>
        <p:nvSpPr>
          <p:cNvPr id="21" name="Shape 21"/>
          <p:cNvSpPr txBox="1">
            <a:spLocks noGrp="1"/>
          </p:cNvSpPr>
          <p:nvPr>
            <p:ph type="title"/>
          </p:nvPr>
        </p:nvSpPr>
        <p:spPr>
          <a:xfrm>
            <a:off x="311700" y="372500"/>
            <a:ext cx="8520600" cy="7335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468825"/>
            <a:ext cx="8520600" cy="3099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cxnSp>
        <p:nvCxnSpPr>
          <p:cNvPr id="25" name="Shape 25"/>
          <p:cNvCxnSpPr/>
          <p:nvPr/>
        </p:nvCxnSpPr>
        <p:spPr>
          <a:xfrm>
            <a:off x="429200" y="1275577"/>
            <a:ext cx="614100" cy="0"/>
          </a:xfrm>
          <a:prstGeom prst="straightConnector1">
            <a:avLst/>
          </a:prstGeom>
          <a:noFill/>
          <a:ln w="19050" cap="flat" cmpd="sng">
            <a:solidFill>
              <a:schemeClr val="dk2"/>
            </a:solidFill>
            <a:prstDash val="lgDash"/>
            <a:round/>
            <a:headEnd type="none" w="med" len="med"/>
            <a:tailEnd type="none" w="med" len="med"/>
          </a:ln>
        </p:spPr>
      </p:cxnSp>
      <p:sp>
        <p:nvSpPr>
          <p:cNvPr id="26" name="Shape 26"/>
          <p:cNvSpPr txBox="1">
            <a:spLocks noGrp="1"/>
          </p:cNvSpPr>
          <p:nvPr>
            <p:ph type="title"/>
          </p:nvPr>
        </p:nvSpPr>
        <p:spPr>
          <a:xfrm>
            <a:off x="311700" y="372500"/>
            <a:ext cx="8520600" cy="7335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body" idx="1"/>
          </p:nvPr>
        </p:nvSpPr>
        <p:spPr>
          <a:xfrm>
            <a:off x="311700" y="1468825"/>
            <a:ext cx="3999900" cy="3099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body" idx="2"/>
          </p:nvPr>
        </p:nvSpPr>
        <p:spPr>
          <a:xfrm>
            <a:off x="4832400" y="1468825"/>
            <a:ext cx="3999900" cy="3099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372500"/>
            <a:ext cx="8520600" cy="7335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
        <p:cNvGrpSpPr/>
        <p:nvPr/>
      </p:nvGrpSpPr>
      <p:grpSpPr>
        <a:xfrm>
          <a:off x="0" y="0"/>
          <a:ext cx="0" cy="0"/>
          <a:chOff x="0" y="0"/>
          <a:chExt cx="0" cy="0"/>
        </a:xfrm>
      </p:grpSpPr>
      <p:cxnSp>
        <p:nvCxnSpPr>
          <p:cNvPr id="34" name="Shape 34"/>
          <p:cNvCxnSpPr/>
          <p:nvPr/>
        </p:nvCxnSpPr>
        <p:spPr>
          <a:xfrm>
            <a:off x="418675" y="1457787"/>
            <a:ext cx="614100" cy="0"/>
          </a:xfrm>
          <a:prstGeom prst="straightConnector1">
            <a:avLst/>
          </a:prstGeom>
          <a:noFill/>
          <a:ln w="19050" cap="flat" cmpd="sng">
            <a:solidFill>
              <a:schemeClr val="dk2"/>
            </a:solidFill>
            <a:prstDash val="lgDash"/>
            <a:round/>
            <a:headEnd type="none" w="med" len="med"/>
            <a:tailEnd type="none" w="med" len="med"/>
          </a:ln>
        </p:spPr>
      </p:cxnSp>
      <p:sp>
        <p:nvSpPr>
          <p:cNvPr id="35" name="Shape 35"/>
          <p:cNvSpPr txBox="1">
            <a:spLocks noGrp="1"/>
          </p:cNvSpPr>
          <p:nvPr>
            <p:ph type="title"/>
          </p:nvPr>
        </p:nvSpPr>
        <p:spPr>
          <a:xfrm>
            <a:off x="311700" y="6318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6" name="Shape 36"/>
          <p:cNvSpPr txBox="1">
            <a:spLocks noGrp="1"/>
          </p:cNvSpPr>
          <p:nvPr>
            <p:ph type="body" idx="1"/>
          </p:nvPr>
        </p:nvSpPr>
        <p:spPr>
          <a:xfrm>
            <a:off x="311700" y="1618203"/>
            <a:ext cx="2808000" cy="29508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90250" y="528900"/>
            <a:ext cx="5678100" cy="4085700"/>
          </a:xfrm>
          <a:prstGeom prst="rect">
            <a:avLst/>
          </a:prstGeom>
        </p:spPr>
        <p:txBody>
          <a:bodyPr lIns="91425" tIns="91425" rIns="91425" bIns="91425" anchor="ctr" anchorCtr="0"/>
          <a:lstStyle>
            <a:lvl1pPr lvl="0">
              <a:spcBef>
                <a:spcPts val="0"/>
              </a:spcBef>
              <a:buClr>
                <a:schemeClr val="lt1"/>
              </a:buClr>
              <a:buSzPct val="100000"/>
              <a:defRPr sz="5400">
                <a:solidFill>
                  <a:schemeClr val="lt1"/>
                </a:solidFill>
              </a:defRPr>
            </a:lvl1pPr>
            <a:lvl2pPr lvl="1">
              <a:spcBef>
                <a:spcPts val="0"/>
              </a:spcBef>
              <a:buClr>
                <a:schemeClr val="lt1"/>
              </a:buClr>
              <a:buSzPct val="100000"/>
              <a:defRPr sz="5400">
                <a:solidFill>
                  <a:schemeClr val="lt1"/>
                </a:solidFill>
              </a:defRPr>
            </a:lvl2pPr>
            <a:lvl3pPr lvl="2">
              <a:spcBef>
                <a:spcPts val="0"/>
              </a:spcBef>
              <a:buClr>
                <a:schemeClr val="lt1"/>
              </a:buClr>
              <a:buSzPct val="100000"/>
              <a:defRPr sz="5400">
                <a:solidFill>
                  <a:schemeClr val="lt1"/>
                </a:solidFill>
              </a:defRPr>
            </a:lvl3pPr>
            <a:lvl4pPr lvl="3">
              <a:spcBef>
                <a:spcPts val="0"/>
              </a:spcBef>
              <a:buClr>
                <a:schemeClr val="lt1"/>
              </a:buClr>
              <a:buSzPct val="100000"/>
              <a:defRPr sz="5400">
                <a:solidFill>
                  <a:schemeClr val="lt1"/>
                </a:solidFill>
              </a:defRPr>
            </a:lvl4pPr>
            <a:lvl5pPr lvl="4">
              <a:spcBef>
                <a:spcPts val="0"/>
              </a:spcBef>
              <a:buClr>
                <a:schemeClr val="lt1"/>
              </a:buClr>
              <a:buSzPct val="100000"/>
              <a:defRPr sz="5400">
                <a:solidFill>
                  <a:schemeClr val="lt1"/>
                </a:solidFill>
              </a:defRPr>
            </a:lvl5pPr>
            <a:lvl6pPr lvl="5">
              <a:spcBef>
                <a:spcPts val="0"/>
              </a:spcBef>
              <a:buClr>
                <a:schemeClr val="lt1"/>
              </a:buClr>
              <a:buSzPct val="100000"/>
              <a:defRPr sz="5400">
                <a:solidFill>
                  <a:schemeClr val="lt1"/>
                </a:solidFill>
              </a:defRPr>
            </a:lvl6pPr>
            <a:lvl7pPr lvl="6">
              <a:spcBef>
                <a:spcPts val="0"/>
              </a:spcBef>
              <a:buClr>
                <a:schemeClr val="lt1"/>
              </a:buClr>
              <a:buSzPct val="100000"/>
              <a:defRPr sz="5400">
                <a:solidFill>
                  <a:schemeClr val="lt1"/>
                </a:solidFill>
              </a:defRPr>
            </a:lvl7pPr>
            <a:lvl8pPr lvl="7">
              <a:spcBef>
                <a:spcPts val="0"/>
              </a:spcBef>
              <a:buClr>
                <a:schemeClr val="lt1"/>
              </a:buClr>
              <a:buSzPct val="100000"/>
              <a:defRPr sz="5400">
                <a:solidFill>
                  <a:schemeClr val="lt1"/>
                </a:solidFill>
              </a:defRPr>
            </a:lvl8pPr>
            <a:lvl9pPr lvl="8">
              <a:spcBef>
                <a:spcPts val="0"/>
              </a:spcBef>
              <a:buClr>
                <a:schemeClr val="lt1"/>
              </a:buClr>
              <a:buSzPct val="100000"/>
              <a:defRPr sz="5400">
                <a:solidFill>
                  <a:schemeClr val="lt1"/>
                </a:solidFill>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bg>
      <p:bgPr>
        <a:solidFill>
          <a:schemeClr val="dk1"/>
        </a:solidFill>
        <a:effectLst/>
      </p:bgPr>
    </p:bg>
    <p:spTree>
      <p:nvGrpSpPr>
        <p:cNvPr id="1" name="Shape 41"/>
        <p:cNvGrpSpPr/>
        <p:nvPr/>
      </p:nvGrpSpPr>
      <p:grpSpPr>
        <a:xfrm>
          <a:off x="0" y="0"/>
          <a:ext cx="0" cy="0"/>
          <a:chOff x="0" y="0"/>
          <a:chExt cx="0" cy="0"/>
        </a:xfrm>
      </p:grpSpPr>
      <p:sp>
        <p:nvSpPr>
          <p:cNvPr id="42" name="Shape 42"/>
          <p:cNvSpPr/>
          <p:nvPr/>
        </p:nvSpPr>
        <p:spPr>
          <a:xfrm>
            <a:off x="4572000" y="175"/>
            <a:ext cx="4572000" cy="51435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cxnSp>
        <p:nvCxnSpPr>
          <p:cNvPr id="43" name="Shape 43"/>
          <p:cNvCxnSpPr/>
          <p:nvPr/>
        </p:nvCxnSpPr>
        <p:spPr>
          <a:xfrm>
            <a:off x="5029675" y="4495500"/>
            <a:ext cx="577200" cy="0"/>
          </a:xfrm>
          <a:prstGeom prst="straightConnector1">
            <a:avLst/>
          </a:prstGeom>
          <a:noFill/>
          <a:ln w="19050" cap="flat" cmpd="sng">
            <a:solidFill>
              <a:schemeClr val="dk1"/>
            </a:solidFill>
            <a:prstDash val="lgDash"/>
            <a:round/>
            <a:headEnd type="none" w="med" len="med"/>
            <a:tailEnd type="none" w="med" len="med"/>
          </a:ln>
        </p:spPr>
      </p:cxnSp>
      <p:sp>
        <p:nvSpPr>
          <p:cNvPr id="44" name="Shape 44"/>
          <p:cNvSpPr txBox="1">
            <a:spLocks noGrp="1"/>
          </p:cNvSpPr>
          <p:nvPr>
            <p:ph type="title"/>
          </p:nvPr>
        </p:nvSpPr>
        <p:spPr>
          <a:xfrm>
            <a:off x="265500" y="1078750"/>
            <a:ext cx="4045200" cy="1789200"/>
          </a:xfrm>
          <a:prstGeom prst="rect">
            <a:avLst/>
          </a:prstGeom>
        </p:spPr>
        <p:txBody>
          <a:bodyPr lIns="91425" tIns="91425" rIns="91425" bIns="91425" anchor="b" anchorCtr="0"/>
          <a:lstStyle>
            <a:lvl1pPr lvl="0" algn="ctr">
              <a:spcBef>
                <a:spcPts val="0"/>
              </a:spcBef>
              <a:buClr>
                <a:schemeClr val="lt1"/>
              </a:buClr>
              <a:buSzPct val="100000"/>
              <a:defRPr sz="4600">
                <a:solidFill>
                  <a:schemeClr val="lt1"/>
                </a:solidFill>
              </a:defRPr>
            </a:lvl1pPr>
            <a:lvl2pPr lvl="1" algn="ctr">
              <a:spcBef>
                <a:spcPts val="0"/>
              </a:spcBef>
              <a:buClr>
                <a:schemeClr val="lt1"/>
              </a:buClr>
              <a:buSzPct val="100000"/>
              <a:defRPr sz="4600">
                <a:solidFill>
                  <a:schemeClr val="lt1"/>
                </a:solidFill>
              </a:defRPr>
            </a:lvl2pPr>
            <a:lvl3pPr lvl="2" algn="ctr">
              <a:spcBef>
                <a:spcPts val="0"/>
              </a:spcBef>
              <a:buClr>
                <a:schemeClr val="lt1"/>
              </a:buClr>
              <a:buSzPct val="100000"/>
              <a:defRPr sz="4600">
                <a:solidFill>
                  <a:schemeClr val="lt1"/>
                </a:solidFill>
              </a:defRPr>
            </a:lvl3pPr>
            <a:lvl4pPr lvl="3" algn="ctr">
              <a:spcBef>
                <a:spcPts val="0"/>
              </a:spcBef>
              <a:buClr>
                <a:schemeClr val="lt1"/>
              </a:buClr>
              <a:buSzPct val="100000"/>
              <a:defRPr sz="4600">
                <a:solidFill>
                  <a:schemeClr val="lt1"/>
                </a:solidFill>
              </a:defRPr>
            </a:lvl4pPr>
            <a:lvl5pPr lvl="4" algn="ctr">
              <a:spcBef>
                <a:spcPts val="0"/>
              </a:spcBef>
              <a:buClr>
                <a:schemeClr val="lt1"/>
              </a:buClr>
              <a:buSzPct val="100000"/>
              <a:defRPr sz="4600">
                <a:solidFill>
                  <a:schemeClr val="lt1"/>
                </a:solidFill>
              </a:defRPr>
            </a:lvl5pPr>
            <a:lvl6pPr lvl="5" algn="ctr">
              <a:spcBef>
                <a:spcPts val="0"/>
              </a:spcBef>
              <a:buClr>
                <a:schemeClr val="lt1"/>
              </a:buClr>
              <a:buSzPct val="100000"/>
              <a:defRPr sz="4600">
                <a:solidFill>
                  <a:schemeClr val="lt1"/>
                </a:solidFill>
              </a:defRPr>
            </a:lvl6pPr>
            <a:lvl7pPr lvl="6" algn="ctr">
              <a:spcBef>
                <a:spcPts val="0"/>
              </a:spcBef>
              <a:buClr>
                <a:schemeClr val="lt1"/>
              </a:buClr>
              <a:buSzPct val="100000"/>
              <a:defRPr sz="4600">
                <a:solidFill>
                  <a:schemeClr val="lt1"/>
                </a:solidFill>
              </a:defRPr>
            </a:lvl7pPr>
            <a:lvl8pPr lvl="7" algn="ctr">
              <a:spcBef>
                <a:spcPts val="0"/>
              </a:spcBef>
              <a:buClr>
                <a:schemeClr val="lt1"/>
              </a:buClr>
              <a:buSzPct val="100000"/>
              <a:defRPr sz="4600">
                <a:solidFill>
                  <a:schemeClr val="lt1"/>
                </a:solidFill>
              </a:defRPr>
            </a:lvl8pPr>
            <a:lvl9pPr lvl="8" algn="ctr">
              <a:spcBef>
                <a:spcPts val="0"/>
              </a:spcBef>
              <a:buClr>
                <a:schemeClr val="lt1"/>
              </a:buClr>
              <a:buSzPct val="100000"/>
              <a:defRPr sz="4600">
                <a:solidFill>
                  <a:schemeClr val="lt1"/>
                </a:solidFill>
              </a:defRPr>
            </a:lvl9pPr>
          </a:lstStyle>
          <a:p>
            <a:endParaRPr/>
          </a:p>
        </p:txBody>
      </p:sp>
      <p:sp>
        <p:nvSpPr>
          <p:cNvPr id="45" name="Shape 45"/>
          <p:cNvSpPr txBox="1">
            <a:spLocks noGrp="1"/>
          </p:cNvSpPr>
          <p:nvPr>
            <p:ph type="subTitle" idx="1"/>
          </p:nvPr>
        </p:nvSpPr>
        <p:spPr>
          <a:xfrm>
            <a:off x="265500" y="29214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lt1"/>
              </a:buClr>
              <a:buSzPct val="100000"/>
              <a:buNone/>
              <a:defRPr sz="1900">
                <a:solidFill>
                  <a:schemeClr val="lt1"/>
                </a:solidFill>
              </a:defRPr>
            </a:lvl1pPr>
            <a:lvl2pPr lvl="1" algn="ctr">
              <a:lnSpc>
                <a:spcPct val="100000"/>
              </a:lnSpc>
              <a:spcBef>
                <a:spcPts val="0"/>
              </a:spcBef>
              <a:spcAft>
                <a:spcPts val="0"/>
              </a:spcAft>
              <a:buClr>
                <a:schemeClr val="lt1"/>
              </a:buClr>
              <a:buSzPct val="100000"/>
              <a:buNone/>
              <a:defRPr sz="1900">
                <a:solidFill>
                  <a:schemeClr val="lt1"/>
                </a:solidFill>
              </a:defRPr>
            </a:lvl2pPr>
            <a:lvl3pPr lvl="2" algn="ctr">
              <a:lnSpc>
                <a:spcPct val="100000"/>
              </a:lnSpc>
              <a:spcBef>
                <a:spcPts val="0"/>
              </a:spcBef>
              <a:spcAft>
                <a:spcPts val="0"/>
              </a:spcAft>
              <a:buClr>
                <a:schemeClr val="lt1"/>
              </a:buClr>
              <a:buSzPct val="100000"/>
              <a:buNone/>
              <a:defRPr sz="1900">
                <a:solidFill>
                  <a:schemeClr val="lt1"/>
                </a:solidFill>
              </a:defRPr>
            </a:lvl3pPr>
            <a:lvl4pPr lvl="3" algn="ctr">
              <a:lnSpc>
                <a:spcPct val="100000"/>
              </a:lnSpc>
              <a:spcBef>
                <a:spcPts val="0"/>
              </a:spcBef>
              <a:spcAft>
                <a:spcPts val="0"/>
              </a:spcAft>
              <a:buClr>
                <a:schemeClr val="lt1"/>
              </a:buClr>
              <a:buSzPct val="100000"/>
              <a:buNone/>
              <a:defRPr sz="1900">
                <a:solidFill>
                  <a:schemeClr val="lt1"/>
                </a:solidFill>
              </a:defRPr>
            </a:lvl4pPr>
            <a:lvl5pPr lvl="4" algn="ctr">
              <a:lnSpc>
                <a:spcPct val="100000"/>
              </a:lnSpc>
              <a:spcBef>
                <a:spcPts val="0"/>
              </a:spcBef>
              <a:spcAft>
                <a:spcPts val="0"/>
              </a:spcAft>
              <a:buClr>
                <a:schemeClr val="lt1"/>
              </a:buClr>
              <a:buSzPct val="100000"/>
              <a:buNone/>
              <a:defRPr sz="1900">
                <a:solidFill>
                  <a:schemeClr val="lt1"/>
                </a:solidFill>
              </a:defRPr>
            </a:lvl5pPr>
            <a:lvl6pPr lvl="5" algn="ctr">
              <a:lnSpc>
                <a:spcPct val="100000"/>
              </a:lnSpc>
              <a:spcBef>
                <a:spcPts val="0"/>
              </a:spcBef>
              <a:spcAft>
                <a:spcPts val="0"/>
              </a:spcAft>
              <a:buClr>
                <a:schemeClr val="lt1"/>
              </a:buClr>
              <a:buSzPct val="100000"/>
              <a:buNone/>
              <a:defRPr sz="1900">
                <a:solidFill>
                  <a:schemeClr val="lt1"/>
                </a:solidFill>
              </a:defRPr>
            </a:lvl6pPr>
            <a:lvl7pPr lvl="6" algn="ctr">
              <a:lnSpc>
                <a:spcPct val="100000"/>
              </a:lnSpc>
              <a:spcBef>
                <a:spcPts val="0"/>
              </a:spcBef>
              <a:spcAft>
                <a:spcPts val="0"/>
              </a:spcAft>
              <a:buClr>
                <a:schemeClr val="lt1"/>
              </a:buClr>
              <a:buSzPct val="100000"/>
              <a:buNone/>
              <a:defRPr sz="1900">
                <a:solidFill>
                  <a:schemeClr val="lt1"/>
                </a:solidFill>
              </a:defRPr>
            </a:lvl7pPr>
            <a:lvl8pPr lvl="7" algn="ctr">
              <a:lnSpc>
                <a:spcPct val="100000"/>
              </a:lnSpc>
              <a:spcBef>
                <a:spcPts val="0"/>
              </a:spcBef>
              <a:spcAft>
                <a:spcPts val="0"/>
              </a:spcAft>
              <a:buClr>
                <a:schemeClr val="lt1"/>
              </a:buClr>
              <a:buSzPct val="100000"/>
              <a:buNone/>
              <a:defRPr sz="1900">
                <a:solidFill>
                  <a:schemeClr val="lt1"/>
                </a:solidFill>
              </a:defRPr>
            </a:lvl8pPr>
            <a:lvl9pPr lvl="8" algn="ctr">
              <a:lnSpc>
                <a:spcPct val="100000"/>
              </a:lnSpc>
              <a:spcBef>
                <a:spcPts val="0"/>
              </a:spcBef>
              <a:spcAft>
                <a:spcPts val="0"/>
              </a:spcAft>
              <a:buClr>
                <a:schemeClr val="lt1"/>
              </a:buClr>
              <a:buSzPct val="100000"/>
              <a:buNone/>
              <a:defRPr sz="1900">
                <a:solidFill>
                  <a:schemeClr val="lt1"/>
                </a:solidFill>
              </a:defRPr>
            </a:lvl9pPr>
          </a:lstStyle>
          <a:p>
            <a:endParaRPr/>
          </a:p>
        </p:txBody>
      </p:sp>
      <p:sp>
        <p:nvSpPr>
          <p:cNvPr id="46" name="Shape 46"/>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SzPct val="100000"/>
              <a:buFont typeface="Oswald"/>
              <a:buNone/>
              <a:defRPr sz="2100">
                <a:latin typeface="Oswald"/>
                <a:ea typeface="Oswald"/>
                <a:cs typeface="Oswald"/>
                <a:sym typeface="Oswald"/>
              </a:defRPr>
            </a:lvl1pPr>
          </a:lstStyle>
          <a:p>
            <a:endParaRPr/>
          </a:p>
        </p:txBody>
      </p:sp>
      <p:sp>
        <p:nvSpPr>
          <p:cNvPr id="50" name="Shape 5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72500"/>
            <a:ext cx="8520600" cy="733500"/>
          </a:xfrm>
          <a:prstGeom prst="rect">
            <a:avLst/>
          </a:prstGeom>
          <a:noFill/>
          <a:ln>
            <a:noFill/>
          </a:ln>
        </p:spPr>
        <p:txBody>
          <a:bodyPr lIns="91425" tIns="91425" rIns="91425" bIns="91425" anchor="b" anchorCtr="0"/>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468825"/>
            <a:ext cx="8520600" cy="3099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Source Code Pro"/>
                <a:ea typeface="Source Code Pro"/>
                <a:cs typeface="Source Code Pro"/>
                <a:sym typeface="Source Code Pro"/>
              </a:rPr>
              <a:t>‹#›</a:t>
            </a:fld>
            <a:endParaRPr lang="en" sz="1000">
              <a:solidFill>
                <a:schemeClr val="dk2"/>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430800" y="731525"/>
            <a:ext cx="8282400" cy="1066200"/>
          </a:xfrm>
          <a:prstGeom prst="rect">
            <a:avLst/>
          </a:prstGeom>
        </p:spPr>
        <p:txBody>
          <a:bodyPr lIns="91425" tIns="91425" rIns="91425" bIns="91425" anchor="b" anchorCtr="0">
            <a:noAutofit/>
          </a:bodyPr>
          <a:lstStyle/>
          <a:p>
            <a:pPr lvl="0">
              <a:spcBef>
                <a:spcPts val="0"/>
              </a:spcBef>
              <a:buNone/>
            </a:pPr>
            <a:r>
              <a:rPr lang="en"/>
              <a:t>Phlebotomist</a:t>
            </a:r>
          </a:p>
        </p:txBody>
      </p:sp>
      <p:pic>
        <p:nvPicPr>
          <p:cNvPr id="63" name="Shape 63"/>
          <p:cNvPicPr preferRelativeResize="0"/>
          <p:nvPr/>
        </p:nvPicPr>
        <p:blipFill>
          <a:blip r:embed="rId3">
            <a:alphaModFix/>
          </a:blip>
          <a:stretch>
            <a:fillRect/>
          </a:stretch>
        </p:blipFill>
        <p:spPr>
          <a:xfrm>
            <a:off x="2285550" y="1797725"/>
            <a:ext cx="4572894" cy="30409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265500" y="158450"/>
            <a:ext cx="4045200" cy="1789200"/>
          </a:xfrm>
          <a:prstGeom prst="rect">
            <a:avLst/>
          </a:prstGeom>
        </p:spPr>
        <p:txBody>
          <a:bodyPr lIns="91425" tIns="91425" rIns="91425" bIns="91425" anchor="b" anchorCtr="0">
            <a:noAutofit/>
          </a:bodyPr>
          <a:lstStyle/>
          <a:p>
            <a:pPr lvl="0">
              <a:spcBef>
                <a:spcPts val="0"/>
              </a:spcBef>
              <a:buNone/>
            </a:pPr>
            <a:r>
              <a:rPr lang="en" sz="5400" b="1">
                <a:solidFill>
                  <a:srgbClr val="212121"/>
                </a:solidFill>
                <a:latin typeface="Amatic SC"/>
                <a:ea typeface="Amatic SC"/>
                <a:cs typeface="Amatic SC"/>
                <a:sym typeface="Amatic SC"/>
              </a:rPr>
              <a:t>Typical day of a Phlebotomist</a:t>
            </a:r>
          </a:p>
        </p:txBody>
      </p:sp>
      <p:sp>
        <p:nvSpPr>
          <p:cNvPr id="126" name="Shape 126"/>
          <p:cNvSpPr txBox="1">
            <a:spLocks noGrp="1"/>
          </p:cNvSpPr>
          <p:nvPr>
            <p:ph type="subTitle" idx="1"/>
          </p:nvPr>
        </p:nvSpPr>
        <p:spPr>
          <a:xfrm>
            <a:off x="265500" y="2921400"/>
            <a:ext cx="4045200" cy="1345500"/>
          </a:xfrm>
          <a:prstGeom prst="rect">
            <a:avLst/>
          </a:prstGeom>
        </p:spPr>
        <p:txBody>
          <a:bodyPr lIns="91425" tIns="91425" rIns="91425" bIns="91425" anchor="t" anchorCtr="0">
            <a:noAutofit/>
          </a:bodyPr>
          <a:lstStyle/>
          <a:p>
            <a:pPr lvl="0">
              <a:spcBef>
                <a:spcPts val="0"/>
              </a:spcBef>
              <a:buNone/>
            </a:pPr>
            <a:endParaRPr/>
          </a:p>
        </p:txBody>
      </p:sp>
      <p:sp>
        <p:nvSpPr>
          <p:cNvPr id="127" name="Shape 127"/>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228600" rtl="0">
              <a:spcBef>
                <a:spcPts val="0"/>
              </a:spcBef>
              <a:buChar char="❖"/>
            </a:pPr>
            <a:r>
              <a:rPr lang="en" sz="1400">
                <a:solidFill>
                  <a:srgbClr val="3D3D3D"/>
                </a:solidFill>
                <a:highlight>
                  <a:srgbClr val="FFFFFF"/>
                </a:highlight>
                <a:latin typeface="Arial"/>
                <a:ea typeface="Arial"/>
                <a:cs typeface="Arial"/>
                <a:sym typeface="Arial"/>
              </a:rPr>
              <a:t>Phlebotomists draw blood for tests, transfusions, donations, or research. May explain the procedure to patients and assist in the recovery of patients with adverse reactions</a:t>
            </a:r>
            <a:r>
              <a:rPr lang="en" sz="1200">
                <a:solidFill>
                  <a:srgbClr val="3D3D3D"/>
                </a:solidFill>
                <a:highlight>
                  <a:srgbClr val="FFFFFF"/>
                </a:highlight>
                <a:latin typeface="Arial"/>
                <a:ea typeface="Arial"/>
                <a:cs typeface="Arial"/>
                <a:sym typeface="Arial"/>
              </a:rPr>
              <a:t>.</a:t>
            </a:r>
          </a:p>
          <a:p>
            <a:pPr lvl="0">
              <a:spcBef>
                <a:spcPts val="0"/>
              </a:spcBef>
              <a:buNone/>
            </a:pPr>
            <a:r>
              <a:rPr lang="en" sz="1400">
                <a:solidFill>
                  <a:srgbClr val="3D3D3D"/>
                </a:solidFill>
                <a:highlight>
                  <a:srgbClr val="FFFFFF"/>
                </a:highlight>
                <a:latin typeface="Arial"/>
                <a:ea typeface="Arial"/>
                <a:cs typeface="Arial"/>
                <a:sym typeface="Arial"/>
              </a:rPr>
              <a:t>(Phlebotomist,2017)</a:t>
            </a:r>
          </a:p>
        </p:txBody>
      </p:sp>
      <p:pic>
        <p:nvPicPr>
          <p:cNvPr id="128" name="Shape 128"/>
          <p:cNvPicPr preferRelativeResize="0"/>
          <p:nvPr/>
        </p:nvPicPr>
        <p:blipFill>
          <a:blip r:embed="rId3">
            <a:alphaModFix/>
          </a:blip>
          <a:stretch>
            <a:fillRect/>
          </a:stretch>
        </p:blipFill>
        <p:spPr>
          <a:xfrm>
            <a:off x="473696" y="2016129"/>
            <a:ext cx="3837000" cy="296216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253700" y="87675"/>
            <a:ext cx="4045200" cy="1789200"/>
          </a:xfrm>
          <a:prstGeom prst="rect">
            <a:avLst/>
          </a:prstGeom>
        </p:spPr>
        <p:txBody>
          <a:bodyPr lIns="91425" tIns="91425" rIns="91425" bIns="91425" anchor="b" anchorCtr="0">
            <a:noAutofit/>
          </a:bodyPr>
          <a:lstStyle/>
          <a:p>
            <a:pPr lvl="0">
              <a:spcBef>
                <a:spcPts val="0"/>
              </a:spcBef>
              <a:buNone/>
            </a:pPr>
            <a:r>
              <a:rPr lang="en" sz="5400" b="1">
                <a:solidFill>
                  <a:srgbClr val="212121"/>
                </a:solidFill>
                <a:latin typeface="Amatic SC"/>
                <a:ea typeface="Amatic SC"/>
                <a:cs typeface="Amatic SC"/>
                <a:sym typeface="Amatic SC"/>
              </a:rPr>
              <a:t>Skills needed to be a Phlebotomist</a:t>
            </a:r>
          </a:p>
        </p:txBody>
      </p:sp>
      <p:sp>
        <p:nvSpPr>
          <p:cNvPr id="134" name="Shape 134"/>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320675" rtl="0">
              <a:spcBef>
                <a:spcPts val="400"/>
              </a:spcBef>
              <a:spcAft>
                <a:spcPts val="1900"/>
              </a:spcAft>
              <a:buClr>
                <a:srgbClr val="0B0C0C"/>
              </a:buClr>
              <a:buSzPct val="96666"/>
              <a:buFont typeface="Arial"/>
              <a:buChar char="❖"/>
            </a:pPr>
            <a:r>
              <a:rPr lang="en" sz="1450">
                <a:solidFill>
                  <a:srgbClr val="0B0C0C"/>
                </a:solidFill>
                <a:highlight>
                  <a:srgbClr val="FFFFFF"/>
                </a:highlight>
                <a:latin typeface="Arial"/>
                <a:ea typeface="Arial"/>
                <a:cs typeface="Arial"/>
                <a:sym typeface="Arial"/>
              </a:rPr>
              <a:t>Good written and spoken communication skills</a:t>
            </a:r>
          </a:p>
          <a:p>
            <a:pPr marL="457200" lvl="0" indent="-320675" rtl="0">
              <a:spcBef>
                <a:spcPts val="400"/>
              </a:spcBef>
              <a:spcAft>
                <a:spcPts val="1900"/>
              </a:spcAft>
              <a:buClr>
                <a:srgbClr val="0B0C0C"/>
              </a:buClr>
              <a:buSzPct val="96666"/>
              <a:buFont typeface="Arial"/>
              <a:buChar char="❖"/>
            </a:pPr>
            <a:r>
              <a:rPr lang="en" sz="1450">
                <a:solidFill>
                  <a:srgbClr val="0B0C0C"/>
                </a:solidFill>
                <a:highlight>
                  <a:srgbClr val="FFFFFF"/>
                </a:highlight>
                <a:latin typeface="Arial"/>
                <a:ea typeface="Arial"/>
                <a:cs typeface="Arial"/>
                <a:sym typeface="Arial"/>
              </a:rPr>
              <a:t>Empathy, with the ability to put nervous and distressed patients at ease</a:t>
            </a:r>
          </a:p>
          <a:p>
            <a:pPr marL="457200" lvl="0" indent="-320675" rtl="0">
              <a:spcBef>
                <a:spcPts val="400"/>
              </a:spcBef>
              <a:spcAft>
                <a:spcPts val="1900"/>
              </a:spcAft>
              <a:buClr>
                <a:srgbClr val="0B0C0C"/>
              </a:buClr>
              <a:buSzPct val="96666"/>
              <a:buFont typeface="Arial"/>
              <a:buChar char="❖"/>
            </a:pPr>
            <a:r>
              <a:rPr lang="en" sz="1450">
                <a:solidFill>
                  <a:srgbClr val="0B0C0C"/>
                </a:solidFill>
                <a:highlight>
                  <a:srgbClr val="FFFFFF"/>
                </a:highlight>
                <a:latin typeface="Arial"/>
                <a:ea typeface="Arial"/>
                <a:cs typeface="Arial"/>
                <a:sym typeface="Arial"/>
              </a:rPr>
              <a:t>Practical skills and a steady hand</a:t>
            </a:r>
          </a:p>
          <a:p>
            <a:pPr marL="457200" lvl="0" indent="-320675" rtl="0">
              <a:spcBef>
                <a:spcPts val="400"/>
              </a:spcBef>
              <a:spcAft>
                <a:spcPts val="1900"/>
              </a:spcAft>
              <a:buClr>
                <a:srgbClr val="0B0C0C"/>
              </a:buClr>
              <a:buSzPct val="96666"/>
              <a:buFont typeface="Arial"/>
              <a:buChar char="❖"/>
            </a:pPr>
            <a:r>
              <a:rPr lang="en" sz="1450">
                <a:solidFill>
                  <a:srgbClr val="0B0C0C"/>
                </a:solidFill>
                <a:highlight>
                  <a:srgbClr val="FFFFFF"/>
                </a:highlight>
                <a:latin typeface="Arial"/>
                <a:ea typeface="Arial"/>
                <a:cs typeface="Arial"/>
                <a:sym typeface="Arial"/>
              </a:rPr>
              <a:t>The ability to follow instructions and procedures accurately</a:t>
            </a:r>
          </a:p>
          <a:p>
            <a:pPr marL="457200" lvl="0" indent="-320675" rtl="0">
              <a:spcBef>
                <a:spcPts val="400"/>
              </a:spcBef>
              <a:spcAft>
                <a:spcPts val="1900"/>
              </a:spcAft>
              <a:buClr>
                <a:srgbClr val="0B0C0C"/>
              </a:buClr>
              <a:buSzPct val="96666"/>
              <a:buFont typeface="Arial"/>
              <a:buChar char="❖"/>
            </a:pPr>
            <a:r>
              <a:rPr lang="en" sz="1450">
                <a:solidFill>
                  <a:srgbClr val="0B0C0C"/>
                </a:solidFill>
                <a:highlight>
                  <a:srgbClr val="FFFFFF"/>
                </a:highlight>
                <a:latin typeface="Arial"/>
                <a:ea typeface="Arial"/>
                <a:cs typeface="Arial"/>
                <a:sym typeface="Arial"/>
              </a:rPr>
              <a:t>The ability to work calmly under pressure</a:t>
            </a:r>
          </a:p>
          <a:p>
            <a:pPr lvl="0" rtl="0">
              <a:spcBef>
                <a:spcPts val="400"/>
              </a:spcBef>
              <a:spcAft>
                <a:spcPts val="1900"/>
              </a:spcAft>
              <a:buNone/>
            </a:pPr>
            <a:r>
              <a:rPr lang="en" sz="1450">
                <a:solidFill>
                  <a:srgbClr val="0B0C0C"/>
                </a:solidFill>
                <a:highlight>
                  <a:srgbClr val="FFFFFF"/>
                </a:highlight>
                <a:latin typeface="Arial"/>
                <a:ea typeface="Arial"/>
                <a:cs typeface="Arial"/>
                <a:sym typeface="Arial"/>
              </a:rPr>
              <a:t>(National,2017)</a:t>
            </a:r>
          </a:p>
          <a:p>
            <a:pPr lvl="0" rtl="0">
              <a:spcBef>
                <a:spcPts val="400"/>
              </a:spcBef>
              <a:spcAft>
                <a:spcPts val="1900"/>
              </a:spcAft>
              <a:buNone/>
            </a:pPr>
            <a:endParaRPr sz="1450">
              <a:solidFill>
                <a:srgbClr val="0B0C0C"/>
              </a:solidFill>
              <a:highlight>
                <a:srgbClr val="FFFFFF"/>
              </a:highlight>
              <a:latin typeface="Arial"/>
              <a:ea typeface="Arial"/>
              <a:cs typeface="Arial"/>
              <a:sym typeface="Arial"/>
            </a:endParaRPr>
          </a:p>
          <a:p>
            <a:pPr lvl="0">
              <a:spcBef>
                <a:spcPts val="0"/>
              </a:spcBef>
              <a:buNone/>
            </a:pPr>
            <a:endParaRPr/>
          </a:p>
        </p:txBody>
      </p:sp>
      <p:pic>
        <p:nvPicPr>
          <p:cNvPr id="135" name="Shape 135"/>
          <p:cNvPicPr preferRelativeResize="0"/>
          <p:nvPr/>
        </p:nvPicPr>
        <p:blipFill>
          <a:blip r:embed="rId3">
            <a:alphaModFix/>
          </a:blip>
          <a:stretch>
            <a:fillRect/>
          </a:stretch>
        </p:blipFill>
        <p:spPr>
          <a:xfrm>
            <a:off x="631024" y="1781575"/>
            <a:ext cx="3290550" cy="3256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265500" y="1078750"/>
            <a:ext cx="4045200" cy="1789200"/>
          </a:xfrm>
          <a:prstGeom prst="rect">
            <a:avLst/>
          </a:prstGeom>
        </p:spPr>
        <p:txBody>
          <a:bodyPr lIns="91425" tIns="91425" rIns="91425" bIns="91425" anchor="b" anchorCtr="0">
            <a:noAutofit/>
          </a:bodyPr>
          <a:lstStyle/>
          <a:p>
            <a:pPr lvl="0">
              <a:spcBef>
                <a:spcPts val="0"/>
              </a:spcBef>
              <a:buNone/>
            </a:pPr>
            <a:r>
              <a:rPr lang="en" sz="5400" b="1">
                <a:solidFill>
                  <a:srgbClr val="212121"/>
                </a:solidFill>
                <a:latin typeface="Amatic SC"/>
                <a:ea typeface="Amatic SC"/>
                <a:cs typeface="Amatic SC"/>
                <a:sym typeface="Amatic SC"/>
              </a:rPr>
              <a:t>Interesting things about Phlebotomist</a:t>
            </a:r>
          </a:p>
          <a:p>
            <a:pPr lvl="0">
              <a:spcBef>
                <a:spcPts val="0"/>
              </a:spcBef>
              <a:buNone/>
            </a:pPr>
            <a:endParaRPr/>
          </a:p>
        </p:txBody>
      </p:sp>
      <p:sp>
        <p:nvSpPr>
          <p:cNvPr id="141" name="Shape 141"/>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317500" rtl="0">
              <a:spcBef>
                <a:spcPts val="0"/>
              </a:spcBef>
              <a:buSzPct val="100000"/>
              <a:buChar char="❖"/>
            </a:pPr>
            <a:r>
              <a:rPr lang="en" sz="1400"/>
              <a:t>Deal with patients hands on</a:t>
            </a:r>
          </a:p>
          <a:p>
            <a:pPr marL="457200" lvl="0" indent="-317500" rtl="0">
              <a:spcBef>
                <a:spcPts val="0"/>
              </a:spcBef>
              <a:buSzPct val="100000"/>
              <a:buChar char="❖"/>
            </a:pPr>
            <a:r>
              <a:rPr lang="en" sz="1400"/>
              <a:t>Phlebotomy courses can be completed in as small as 1 month</a:t>
            </a:r>
          </a:p>
          <a:p>
            <a:pPr marL="457200" lvl="0" indent="-317500" rtl="0">
              <a:spcBef>
                <a:spcPts val="0"/>
              </a:spcBef>
              <a:buSzPct val="100000"/>
              <a:buChar char="❖"/>
            </a:pPr>
            <a:r>
              <a:rPr lang="en" sz="1400">
                <a:solidFill>
                  <a:srgbClr val="404040"/>
                </a:solidFill>
                <a:highlight>
                  <a:srgbClr val="FFFFFF"/>
                </a:highlight>
                <a:latin typeface="Arial"/>
                <a:ea typeface="Arial"/>
                <a:cs typeface="Arial"/>
                <a:sym typeface="Arial"/>
              </a:rPr>
              <a:t>A phlebotomist salary is quite high for an entry level salary</a:t>
            </a:r>
          </a:p>
          <a:p>
            <a:pPr lvl="0">
              <a:spcBef>
                <a:spcPts val="0"/>
              </a:spcBef>
              <a:buNone/>
            </a:pPr>
            <a:r>
              <a:rPr lang="en" sz="1400">
                <a:solidFill>
                  <a:srgbClr val="404040"/>
                </a:solidFill>
                <a:highlight>
                  <a:srgbClr val="FFFFFF"/>
                </a:highlight>
                <a:latin typeface="Arial"/>
                <a:ea typeface="Arial"/>
                <a:cs typeface="Arial"/>
                <a:sym typeface="Arial"/>
              </a:rPr>
              <a:t>(Phlebotomy,2017)</a:t>
            </a:r>
          </a:p>
        </p:txBody>
      </p:sp>
      <p:pic>
        <p:nvPicPr>
          <p:cNvPr id="142" name="Shape 142"/>
          <p:cNvPicPr preferRelativeResize="0"/>
          <p:nvPr/>
        </p:nvPicPr>
        <p:blipFill>
          <a:blip r:embed="rId3">
            <a:alphaModFix/>
          </a:blip>
          <a:stretch>
            <a:fillRect/>
          </a:stretch>
        </p:blipFill>
        <p:spPr>
          <a:xfrm>
            <a:off x="1011237" y="2519000"/>
            <a:ext cx="2530125" cy="2530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265500" y="1515300"/>
            <a:ext cx="4045200" cy="1789200"/>
          </a:xfrm>
          <a:prstGeom prst="rect">
            <a:avLst/>
          </a:prstGeom>
        </p:spPr>
        <p:txBody>
          <a:bodyPr lIns="91425" tIns="91425" rIns="91425" bIns="91425" anchor="b" anchorCtr="0">
            <a:noAutofit/>
          </a:bodyPr>
          <a:lstStyle/>
          <a:p>
            <a:pPr lvl="0">
              <a:spcBef>
                <a:spcPts val="0"/>
              </a:spcBef>
              <a:buNone/>
            </a:pPr>
            <a:r>
              <a:rPr lang="en" sz="5400" b="1">
                <a:solidFill>
                  <a:srgbClr val="212121"/>
                </a:solidFill>
                <a:latin typeface="Amatic SC"/>
                <a:ea typeface="Amatic SC"/>
                <a:cs typeface="Amatic SC"/>
                <a:sym typeface="Amatic SC"/>
              </a:rPr>
              <a:t>Things I found uninteresting/bad about Phlebotomy</a:t>
            </a:r>
          </a:p>
          <a:p>
            <a:pPr lvl="0">
              <a:spcBef>
                <a:spcPts val="0"/>
              </a:spcBef>
              <a:buNone/>
            </a:pPr>
            <a:endParaRPr/>
          </a:p>
        </p:txBody>
      </p:sp>
      <p:sp>
        <p:nvSpPr>
          <p:cNvPr id="148" name="Shape 148"/>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317500" rtl="0">
              <a:spcBef>
                <a:spcPts val="0"/>
              </a:spcBef>
              <a:buSzPct val="100000"/>
              <a:buChar char="❖"/>
            </a:pPr>
            <a:r>
              <a:rPr lang="en" sz="1400"/>
              <a:t>You're doing the same thing over and over again each day</a:t>
            </a:r>
          </a:p>
          <a:p>
            <a:pPr marL="457200" lvl="0" indent="-317500">
              <a:spcBef>
                <a:spcPts val="0"/>
              </a:spcBef>
              <a:buSzPct val="100000"/>
              <a:buChar char="❖"/>
            </a:pPr>
            <a:r>
              <a:rPr lang="en" sz="1400"/>
              <a:t>The salary isn’t that great</a:t>
            </a:r>
          </a:p>
        </p:txBody>
      </p:sp>
      <p:pic>
        <p:nvPicPr>
          <p:cNvPr id="149" name="Shape 149"/>
          <p:cNvPicPr preferRelativeResize="0"/>
          <p:nvPr/>
        </p:nvPicPr>
        <p:blipFill>
          <a:blip r:embed="rId3">
            <a:alphaModFix/>
          </a:blip>
          <a:stretch>
            <a:fillRect/>
          </a:stretch>
        </p:blipFill>
        <p:spPr>
          <a:xfrm>
            <a:off x="737337" y="2886075"/>
            <a:ext cx="3101515" cy="20469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265500" y="1078750"/>
            <a:ext cx="4045200" cy="1789200"/>
          </a:xfrm>
          <a:prstGeom prst="rect">
            <a:avLst/>
          </a:prstGeom>
        </p:spPr>
        <p:txBody>
          <a:bodyPr lIns="91425" tIns="91425" rIns="91425" bIns="91425" anchor="b" anchorCtr="0">
            <a:noAutofit/>
          </a:bodyPr>
          <a:lstStyle/>
          <a:p>
            <a:pPr lvl="0">
              <a:spcBef>
                <a:spcPts val="0"/>
              </a:spcBef>
              <a:buNone/>
            </a:pPr>
            <a:r>
              <a:rPr lang="en" sz="5400" b="1">
                <a:solidFill>
                  <a:srgbClr val="212121"/>
                </a:solidFill>
                <a:latin typeface="Amatic SC"/>
                <a:ea typeface="Amatic SC"/>
                <a:cs typeface="Amatic SC"/>
                <a:sym typeface="Amatic SC"/>
              </a:rPr>
              <a:t>Is Phlebotomy for me?</a:t>
            </a:r>
          </a:p>
          <a:p>
            <a:pPr lvl="0">
              <a:spcBef>
                <a:spcPts val="0"/>
              </a:spcBef>
              <a:buNone/>
            </a:pPr>
            <a:endParaRPr/>
          </a:p>
        </p:txBody>
      </p:sp>
      <p:sp>
        <p:nvSpPr>
          <p:cNvPr id="155" name="Shape 155"/>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lvl="0">
              <a:spcBef>
                <a:spcPts val="0"/>
              </a:spcBef>
              <a:buNone/>
            </a:pPr>
            <a:r>
              <a:rPr lang="en"/>
              <a:t>Personally the only thing that interests me about phlebotomy is that you don’t have to do much schooling. Other than that I feel that phlebotomy is pretty boring. You work hard everyday and personally I feel that you aren’t earning what you deserve. So no phlebotomy is not for me.</a:t>
            </a:r>
          </a:p>
        </p:txBody>
      </p:sp>
      <p:pic>
        <p:nvPicPr>
          <p:cNvPr id="156" name="Shape 156"/>
          <p:cNvPicPr preferRelativeResize="0"/>
          <p:nvPr/>
        </p:nvPicPr>
        <p:blipFill>
          <a:blip r:embed="rId3">
            <a:alphaModFix/>
          </a:blip>
          <a:stretch>
            <a:fillRect/>
          </a:stretch>
        </p:blipFill>
        <p:spPr>
          <a:xfrm>
            <a:off x="369600" y="2321739"/>
            <a:ext cx="3837000" cy="20975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265500" y="1078750"/>
            <a:ext cx="4045200" cy="1789200"/>
          </a:xfrm>
          <a:prstGeom prst="rect">
            <a:avLst/>
          </a:prstGeom>
        </p:spPr>
        <p:txBody>
          <a:bodyPr lIns="91425" tIns="91425" rIns="91425" bIns="91425" anchor="b" anchorCtr="0">
            <a:noAutofit/>
          </a:bodyPr>
          <a:lstStyle/>
          <a:p>
            <a:pPr lvl="0">
              <a:spcBef>
                <a:spcPts val="0"/>
              </a:spcBef>
              <a:buNone/>
            </a:pPr>
            <a:endParaRPr/>
          </a:p>
        </p:txBody>
      </p:sp>
      <p:sp>
        <p:nvSpPr>
          <p:cNvPr id="162" name="Shape 162"/>
          <p:cNvSpPr txBox="1">
            <a:spLocks noGrp="1"/>
          </p:cNvSpPr>
          <p:nvPr>
            <p:ph type="subTitle" idx="1"/>
          </p:nvPr>
        </p:nvSpPr>
        <p:spPr>
          <a:xfrm>
            <a:off x="265500" y="2921400"/>
            <a:ext cx="4045200" cy="1345500"/>
          </a:xfrm>
          <a:prstGeom prst="rect">
            <a:avLst/>
          </a:prstGeom>
        </p:spPr>
        <p:txBody>
          <a:bodyPr lIns="91425" tIns="91425" rIns="91425" bIns="91425" anchor="t" anchorCtr="0">
            <a:noAutofit/>
          </a:bodyPr>
          <a:lstStyle/>
          <a:p>
            <a:pPr lvl="0">
              <a:spcBef>
                <a:spcPts val="0"/>
              </a:spcBef>
              <a:buNone/>
            </a:pPr>
            <a:endParaRPr/>
          </a:p>
        </p:txBody>
      </p:sp>
      <p:sp>
        <p:nvSpPr>
          <p:cNvPr id="163" name="Shape 163"/>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marR="0" lvl="0" indent="-228600" rtl="0">
              <a:spcBef>
                <a:spcPts val="0"/>
              </a:spcBef>
              <a:spcAft>
                <a:spcPts val="0"/>
              </a:spcAft>
              <a:buChar char="❖"/>
            </a:pPr>
            <a:r>
              <a:rPr lang="en" sz="1200">
                <a:solidFill>
                  <a:srgbClr val="333333"/>
                </a:solidFill>
                <a:latin typeface="Arial"/>
                <a:ea typeface="Arial"/>
                <a:cs typeface="Arial"/>
                <a:sym typeface="Arial"/>
              </a:rPr>
              <a:t>H. (n.d.). Find Out if a Phlebotomy Job Is Right For You. Retrieved February 09, 2017, from https://www.verywell.com/what-is-a-phlebotomist-1736261</a:t>
            </a:r>
          </a:p>
          <a:p>
            <a:pPr marL="457200" marR="0" lvl="0" indent="-228600" rtl="0">
              <a:spcBef>
                <a:spcPts val="0"/>
              </a:spcBef>
              <a:spcAft>
                <a:spcPts val="0"/>
              </a:spcAft>
              <a:buChar char="❖"/>
            </a:pPr>
            <a:r>
              <a:rPr lang="en" sz="1200">
                <a:solidFill>
                  <a:srgbClr val="333333"/>
                </a:solidFill>
                <a:latin typeface="Arial"/>
                <a:ea typeface="Arial"/>
                <a:cs typeface="Arial"/>
                <a:sym typeface="Arial"/>
              </a:rPr>
              <a:t>Overview of Phlebotomy Degrees. (n.d.). Retrieved February 09, 2017, from http://www.collegesanddegrees.com/programs/phlebotomy</a:t>
            </a:r>
          </a:p>
          <a:p>
            <a:pPr marL="457200" marR="0" lvl="0" indent="-228600" rtl="0">
              <a:spcBef>
                <a:spcPts val="0"/>
              </a:spcBef>
              <a:spcAft>
                <a:spcPts val="0"/>
              </a:spcAft>
              <a:buChar char="❖"/>
            </a:pPr>
            <a:r>
              <a:rPr lang="en" sz="1200">
                <a:solidFill>
                  <a:srgbClr val="333333"/>
                </a:solidFill>
                <a:latin typeface="Arial"/>
                <a:ea typeface="Arial"/>
                <a:cs typeface="Arial"/>
                <a:sym typeface="Arial"/>
              </a:rPr>
              <a:t>What Are the Duties of a Phlebotomist? (n.d.). Retrieved February 09, 2017, from http://learn.org/articles/What_Are_the_Duties_of_a_Phlebotomist.html</a:t>
            </a:r>
          </a:p>
          <a:p>
            <a:pPr marL="457200" marR="0" lvl="0" indent="-228600" rtl="0">
              <a:spcBef>
                <a:spcPts val="0"/>
              </a:spcBef>
              <a:spcAft>
                <a:spcPts val="0"/>
              </a:spcAft>
              <a:buChar char="❖"/>
            </a:pPr>
            <a:r>
              <a:rPr lang="en" sz="1200">
                <a:solidFill>
                  <a:srgbClr val="333333"/>
                </a:solidFill>
                <a:latin typeface="Arial"/>
                <a:ea typeface="Arial"/>
                <a:cs typeface="Arial"/>
                <a:sym typeface="Arial"/>
              </a:rPr>
              <a:t>Phlebotomist. (n.d.). Retrieved February 09, 2017, from https://explorehealthcareers.org/career/allied-health-professions/phlebotomist/</a:t>
            </a:r>
          </a:p>
          <a:p>
            <a:pPr lvl="0">
              <a:spcBef>
                <a:spcPts val="0"/>
              </a:spcBef>
              <a:buNone/>
            </a:pPr>
            <a:endParaRPr/>
          </a:p>
        </p:txBody>
      </p:sp>
      <p:pic>
        <p:nvPicPr>
          <p:cNvPr id="164" name="Shape 164"/>
          <p:cNvPicPr preferRelativeResize="0"/>
          <p:nvPr/>
        </p:nvPicPr>
        <p:blipFill>
          <a:blip r:embed="rId3">
            <a:alphaModFix/>
          </a:blip>
          <a:stretch>
            <a:fillRect/>
          </a:stretch>
        </p:blipFill>
        <p:spPr>
          <a:xfrm>
            <a:off x="0" y="970250"/>
            <a:ext cx="4598725" cy="34490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265500" y="1078750"/>
            <a:ext cx="4045200" cy="1789200"/>
          </a:xfrm>
          <a:prstGeom prst="rect">
            <a:avLst/>
          </a:prstGeom>
        </p:spPr>
        <p:txBody>
          <a:bodyPr lIns="91425" tIns="91425" rIns="91425" bIns="91425" anchor="b" anchorCtr="0">
            <a:noAutofit/>
          </a:bodyPr>
          <a:lstStyle/>
          <a:p>
            <a:pPr lvl="0">
              <a:spcBef>
                <a:spcPts val="0"/>
              </a:spcBef>
              <a:buNone/>
            </a:pPr>
            <a:endParaRPr/>
          </a:p>
        </p:txBody>
      </p:sp>
      <p:sp>
        <p:nvSpPr>
          <p:cNvPr id="170" name="Shape 170"/>
          <p:cNvSpPr txBox="1">
            <a:spLocks noGrp="1"/>
          </p:cNvSpPr>
          <p:nvPr>
            <p:ph type="subTitle" idx="1"/>
          </p:nvPr>
        </p:nvSpPr>
        <p:spPr>
          <a:xfrm>
            <a:off x="265500" y="2921400"/>
            <a:ext cx="4045200" cy="1345500"/>
          </a:xfrm>
          <a:prstGeom prst="rect">
            <a:avLst/>
          </a:prstGeom>
        </p:spPr>
        <p:txBody>
          <a:bodyPr lIns="91425" tIns="91425" rIns="91425" bIns="91425" anchor="t" anchorCtr="0">
            <a:noAutofit/>
          </a:bodyPr>
          <a:lstStyle/>
          <a:p>
            <a:pPr lvl="0">
              <a:spcBef>
                <a:spcPts val="0"/>
              </a:spcBef>
              <a:buNone/>
            </a:pPr>
            <a:endParaRPr/>
          </a:p>
        </p:txBody>
      </p:sp>
      <p:sp>
        <p:nvSpPr>
          <p:cNvPr id="171" name="Shape 171"/>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marR="0" lvl="0" indent="-228600" rtl="0">
              <a:spcBef>
                <a:spcPts val="0"/>
              </a:spcBef>
              <a:spcAft>
                <a:spcPts val="0"/>
              </a:spcAft>
              <a:buChar char="❖"/>
            </a:pPr>
            <a:r>
              <a:rPr lang="en" sz="1200">
                <a:solidFill>
                  <a:srgbClr val="333333"/>
                </a:solidFill>
                <a:latin typeface="Arial"/>
                <a:ea typeface="Arial"/>
                <a:cs typeface="Arial"/>
                <a:sym typeface="Arial"/>
              </a:rPr>
              <a:t>Salary.com, S. B. (n.d.). Phlebotomist Salaries. Retrieved February 09, 2017, from http://www1.salary.com/Phlebotomist-Salary.html</a:t>
            </a:r>
          </a:p>
          <a:p>
            <a:pPr marL="457200" marR="0" lvl="0" indent="-228600" rtl="0">
              <a:spcBef>
                <a:spcPts val="0"/>
              </a:spcBef>
              <a:spcAft>
                <a:spcPts val="0"/>
              </a:spcAft>
              <a:buChar char="❖"/>
            </a:pPr>
            <a:r>
              <a:rPr lang="en" sz="1200">
                <a:solidFill>
                  <a:srgbClr val="333333"/>
                </a:solidFill>
                <a:latin typeface="Arial"/>
                <a:ea typeface="Arial"/>
                <a:cs typeface="Arial"/>
                <a:sym typeface="Arial"/>
              </a:rPr>
              <a:t>Summary. (n.d.). Retrieved February 09, 2017, from https://www.bls.gov/ooh/healthcare/phlebotomists.htm</a:t>
            </a:r>
          </a:p>
          <a:p>
            <a:pPr marL="457200" marR="0" lvl="0" indent="-228600" rtl="0">
              <a:spcBef>
                <a:spcPts val="0"/>
              </a:spcBef>
              <a:spcAft>
                <a:spcPts val="0"/>
              </a:spcAft>
              <a:buChar char="❖"/>
            </a:pPr>
            <a:r>
              <a:rPr lang="en" sz="1200">
                <a:solidFill>
                  <a:srgbClr val="333333"/>
                </a:solidFill>
                <a:latin typeface="Arial"/>
                <a:ea typeface="Arial"/>
                <a:cs typeface="Arial"/>
                <a:sym typeface="Arial"/>
              </a:rPr>
              <a:t>H. (2016, May 31). Being A Phlebotomist: What You Really Do. Retrieved February 09, 2017, from http://www.owlguru.com/career/phlebotomists/job-description/</a:t>
            </a:r>
          </a:p>
          <a:p>
            <a:pPr lvl="0">
              <a:spcBef>
                <a:spcPts val="0"/>
              </a:spcBef>
              <a:buNone/>
            </a:pPr>
            <a:endParaRPr/>
          </a:p>
        </p:txBody>
      </p:sp>
      <p:pic>
        <p:nvPicPr>
          <p:cNvPr id="172" name="Shape 172"/>
          <p:cNvPicPr preferRelativeResize="0"/>
          <p:nvPr/>
        </p:nvPicPr>
        <p:blipFill>
          <a:blip r:embed="rId3">
            <a:alphaModFix/>
          </a:blip>
          <a:stretch>
            <a:fillRect/>
          </a:stretch>
        </p:blipFill>
        <p:spPr>
          <a:xfrm>
            <a:off x="0" y="970250"/>
            <a:ext cx="4598725" cy="34490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265500" y="418025"/>
            <a:ext cx="4045200" cy="1789200"/>
          </a:xfrm>
          <a:prstGeom prst="rect">
            <a:avLst/>
          </a:prstGeom>
        </p:spPr>
        <p:txBody>
          <a:bodyPr lIns="91425" tIns="91425" rIns="91425" bIns="91425" anchor="b" anchorCtr="0">
            <a:noAutofit/>
          </a:bodyPr>
          <a:lstStyle/>
          <a:p>
            <a:pPr lvl="0">
              <a:spcBef>
                <a:spcPts val="0"/>
              </a:spcBef>
              <a:buNone/>
            </a:pPr>
            <a:r>
              <a:rPr lang="en" sz="5400" b="1">
                <a:solidFill>
                  <a:srgbClr val="212121"/>
                </a:solidFill>
                <a:latin typeface="Amatic SC"/>
                <a:ea typeface="Amatic SC"/>
                <a:cs typeface="Amatic SC"/>
                <a:sym typeface="Amatic SC"/>
              </a:rPr>
              <a:t>What I think a Phlebotomist is</a:t>
            </a:r>
          </a:p>
        </p:txBody>
      </p:sp>
      <p:sp>
        <p:nvSpPr>
          <p:cNvPr id="69" name="Shape 69"/>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228600">
              <a:spcBef>
                <a:spcPts val="0"/>
              </a:spcBef>
              <a:buChar char="❖"/>
            </a:pPr>
            <a:r>
              <a:rPr lang="en"/>
              <a:t>I believe that a phlebotomist is a person who draws/ test blood.</a:t>
            </a:r>
          </a:p>
        </p:txBody>
      </p:sp>
      <p:pic>
        <p:nvPicPr>
          <p:cNvPr id="70" name="Shape 70"/>
          <p:cNvPicPr preferRelativeResize="0"/>
          <p:nvPr/>
        </p:nvPicPr>
        <p:blipFill>
          <a:blip r:embed="rId3">
            <a:alphaModFix/>
          </a:blip>
          <a:stretch>
            <a:fillRect/>
          </a:stretch>
        </p:blipFill>
        <p:spPr>
          <a:xfrm>
            <a:off x="533787" y="2265250"/>
            <a:ext cx="3508634" cy="2631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277300" y="1432700"/>
            <a:ext cx="4045200" cy="1789200"/>
          </a:xfrm>
          <a:prstGeom prst="rect">
            <a:avLst/>
          </a:prstGeom>
        </p:spPr>
        <p:txBody>
          <a:bodyPr lIns="91425" tIns="91425" rIns="91425" bIns="91425" anchor="b" anchorCtr="0">
            <a:noAutofit/>
          </a:bodyPr>
          <a:lstStyle/>
          <a:p>
            <a:pPr lvl="0">
              <a:spcBef>
                <a:spcPts val="0"/>
              </a:spcBef>
              <a:buNone/>
            </a:pPr>
            <a:r>
              <a:rPr lang="en" sz="5400" b="1">
                <a:solidFill>
                  <a:srgbClr val="212121"/>
                </a:solidFill>
                <a:latin typeface="Amatic SC"/>
                <a:ea typeface="Amatic SC"/>
                <a:cs typeface="Amatic SC"/>
                <a:sym typeface="Amatic SC"/>
              </a:rPr>
              <a:t>What a Phlebotomist really is</a:t>
            </a:r>
          </a:p>
          <a:p>
            <a:pPr lvl="0">
              <a:spcBef>
                <a:spcPts val="0"/>
              </a:spcBef>
              <a:buNone/>
            </a:pPr>
            <a:endParaRPr/>
          </a:p>
        </p:txBody>
      </p:sp>
      <p:sp>
        <p:nvSpPr>
          <p:cNvPr id="76" name="Shape 76"/>
          <p:cNvSpPr txBox="1">
            <a:spLocks noGrp="1"/>
          </p:cNvSpPr>
          <p:nvPr>
            <p:ph type="body" idx="2"/>
          </p:nvPr>
        </p:nvSpPr>
        <p:spPr>
          <a:xfrm>
            <a:off x="4834525" y="584225"/>
            <a:ext cx="3837000" cy="3695100"/>
          </a:xfrm>
          <a:prstGeom prst="rect">
            <a:avLst/>
          </a:prstGeom>
        </p:spPr>
        <p:txBody>
          <a:bodyPr lIns="91425" tIns="91425" rIns="91425" bIns="91425" anchor="ctr" anchorCtr="0">
            <a:noAutofit/>
          </a:bodyPr>
          <a:lstStyle/>
          <a:p>
            <a:pPr marL="457200" lvl="0" indent="-317500" rtl="0">
              <a:spcBef>
                <a:spcPts val="0"/>
              </a:spcBef>
              <a:buSzPct val="100000"/>
              <a:buChar char="❖"/>
            </a:pPr>
            <a:r>
              <a:rPr lang="en" sz="1400">
                <a:solidFill>
                  <a:srgbClr val="222222"/>
                </a:solidFill>
                <a:highlight>
                  <a:srgbClr val="FFFFFF"/>
                </a:highlight>
                <a:latin typeface="Georgia"/>
                <a:ea typeface="Georgia"/>
                <a:cs typeface="Georgia"/>
                <a:sym typeface="Georgia"/>
              </a:rPr>
              <a:t>Medical professionals who draw blood from patients for various lab tests and procedures. </a:t>
            </a:r>
          </a:p>
          <a:p>
            <a:pPr lvl="0" rtl="0">
              <a:spcBef>
                <a:spcPts val="0"/>
              </a:spcBef>
              <a:buNone/>
            </a:pPr>
            <a:endParaRPr sz="1400">
              <a:solidFill>
                <a:srgbClr val="222222"/>
              </a:solidFill>
              <a:highlight>
                <a:srgbClr val="FFFFFF"/>
              </a:highlight>
              <a:latin typeface="Georgia"/>
              <a:ea typeface="Georgia"/>
              <a:cs typeface="Georgia"/>
              <a:sym typeface="Georgia"/>
            </a:endParaRPr>
          </a:p>
          <a:p>
            <a:pPr lvl="0">
              <a:spcBef>
                <a:spcPts val="0"/>
              </a:spcBef>
              <a:buNone/>
            </a:pPr>
            <a:r>
              <a:rPr lang="en" sz="1400">
                <a:solidFill>
                  <a:srgbClr val="222222"/>
                </a:solidFill>
                <a:highlight>
                  <a:srgbClr val="FFFFFF"/>
                </a:highlight>
                <a:latin typeface="Georgia"/>
                <a:ea typeface="Georgia"/>
                <a:cs typeface="Georgia"/>
                <a:sym typeface="Georgia"/>
              </a:rPr>
              <a:t>(Santiago,2016)</a:t>
            </a:r>
          </a:p>
        </p:txBody>
      </p:sp>
      <p:pic>
        <p:nvPicPr>
          <p:cNvPr id="77" name="Shape 77"/>
          <p:cNvPicPr preferRelativeResize="0"/>
          <p:nvPr/>
        </p:nvPicPr>
        <p:blipFill>
          <a:blip r:embed="rId3">
            <a:alphaModFix/>
          </a:blip>
          <a:stretch>
            <a:fillRect/>
          </a:stretch>
        </p:blipFill>
        <p:spPr>
          <a:xfrm>
            <a:off x="497300" y="2489524"/>
            <a:ext cx="3605200" cy="24010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265500" y="1078750"/>
            <a:ext cx="4045200" cy="1789200"/>
          </a:xfrm>
          <a:prstGeom prst="rect">
            <a:avLst/>
          </a:prstGeom>
        </p:spPr>
        <p:txBody>
          <a:bodyPr lIns="91425" tIns="91425" rIns="91425" bIns="91425" anchor="b" anchorCtr="0">
            <a:noAutofit/>
          </a:bodyPr>
          <a:lstStyle/>
          <a:p>
            <a:pPr lvl="0">
              <a:spcBef>
                <a:spcPts val="0"/>
              </a:spcBef>
              <a:buNone/>
            </a:pPr>
            <a:r>
              <a:rPr lang="en" sz="5400" b="1">
                <a:solidFill>
                  <a:srgbClr val="212121"/>
                </a:solidFill>
                <a:latin typeface="Amatic SC"/>
                <a:ea typeface="Amatic SC"/>
                <a:cs typeface="Amatic SC"/>
                <a:sym typeface="Amatic SC"/>
              </a:rPr>
              <a:t>The education  required to be a phlebotomist</a:t>
            </a:r>
          </a:p>
        </p:txBody>
      </p:sp>
      <p:sp>
        <p:nvSpPr>
          <p:cNvPr id="83" name="Shape 83"/>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317500" rtl="0">
              <a:spcBef>
                <a:spcPts val="0"/>
              </a:spcBef>
              <a:buSzPct val="100000"/>
              <a:buChar char="❖"/>
            </a:pPr>
            <a:r>
              <a:rPr lang="en" sz="1400">
                <a:solidFill>
                  <a:srgbClr val="222222"/>
                </a:solidFill>
                <a:highlight>
                  <a:srgbClr val="FFFFFF"/>
                </a:highlight>
                <a:latin typeface="Arial"/>
                <a:ea typeface="Arial"/>
                <a:cs typeface="Arial"/>
                <a:sym typeface="Arial"/>
              </a:rPr>
              <a:t>Completion of a certificate or diploma program</a:t>
            </a:r>
          </a:p>
          <a:p>
            <a:pPr marL="457200" lvl="0" indent="-317500" rtl="0">
              <a:spcBef>
                <a:spcPts val="0"/>
              </a:spcBef>
              <a:buClr>
                <a:srgbClr val="222222"/>
              </a:buClr>
              <a:buSzPct val="100000"/>
              <a:buFont typeface="Arial"/>
              <a:buChar char="❖"/>
            </a:pPr>
            <a:r>
              <a:rPr lang="en" sz="1400">
                <a:solidFill>
                  <a:srgbClr val="222222"/>
                </a:solidFill>
                <a:highlight>
                  <a:srgbClr val="FFFFFF"/>
                </a:highlight>
                <a:latin typeface="Arial"/>
                <a:ea typeface="Arial"/>
                <a:cs typeface="Arial"/>
                <a:sym typeface="Arial"/>
              </a:rPr>
              <a:t>Completion of a training program will help make your chances of getting the job much higher</a:t>
            </a:r>
          </a:p>
          <a:p>
            <a:pPr lvl="0" rtl="0">
              <a:spcBef>
                <a:spcPts val="0"/>
              </a:spcBef>
              <a:buNone/>
            </a:pPr>
            <a:endParaRPr sz="1400">
              <a:solidFill>
                <a:srgbClr val="222222"/>
              </a:solidFill>
              <a:highlight>
                <a:srgbClr val="FFFFFF"/>
              </a:highlight>
              <a:latin typeface="Arial"/>
              <a:ea typeface="Arial"/>
              <a:cs typeface="Arial"/>
              <a:sym typeface="Arial"/>
            </a:endParaRPr>
          </a:p>
          <a:p>
            <a:pPr lvl="0">
              <a:spcBef>
                <a:spcPts val="0"/>
              </a:spcBef>
              <a:buNone/>
            </a:pPr>
            <a:r>
              <a:rPr lang="en" sz="1400">
                <a:solidFill>
                  <a:srgbClr val="222222"/>
                </a:solidFill>
                <a:highlight>
                  <a:srgbClr val="FFFFFF"/>
                </a:highlight>
                <a:latin typeface="Arial"/>
                <a:ea typeface="Arial"/>
                <a:cs typeface="Arial"/>
                <a:sym typeface="Arial"/>
              </a:rPr>
              <a:t>(Education,2016)</a:t>
            </a:r>
          </a:p>
        </p:txBody>
      </p:sp>
      <p:pic>
        <p:nvPicPr>
          <p:cNvPr id="84" name="Shape 84"/>
          <p:cNvPicPr preferRelativeResize="0"/>
          <p:nvPr/>
        </p:nvPicPr>
        <p:blipFill>
          <a:blip r:embed="rId3">
            <a:alphaModFix/>
          </a:blip>
          <a:stretch>
            <a:fillRect/>
          </a:stretch>
        </p:blipFill>
        <p:spPr>
          <a:xfrm>
            <a:off x="516837" y="3079450"/>
            <a:ext cx="3542525" cy="1569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265500" y="1078750"/>
            <a:ext cx="4045200" cy="1789200"/>
          </a:xfrm>
          <a:prstGeom prst="rect">
            <a:avLst/>
          </a:prstGeom>
        </p:spPr>
        <p:txBody>
          <a:bodyPr lIns="91425" tIns="91425" rIns="91425" bIns="91425" anchor="b" anchorCtr="0">
            <a:noAutofit/>
          </a:bodyPr>
          <a:lstStyle/>
          <a:p>
            <a:pPr lvl="0">
              <a:spcBef>
                <a:spcPts val="0"/>
              </a:spcBef>
              <a:buNone/>
            </a:pPr>
            <a:r>
              <a:rPr lang="en" sz="5400" b="1">
                <a:solidFill>
                  <a:srgbClr val="212121"/>
                </a:solidFill>
                <a:latin typeface="Amatic SC"/>
                <a:ea typeface="Amatic SC"/>
                <a:cs typeface="Amatic SC"/>
                <a:sym typeface="Amatic SC"/>
              </a:rPr>
              <a:t>What college classes do you need to take </a:t>
            </a:r>
          </a:p>
        </p:txBody>
      </p:sp>
      <p:sp>
        <p:nvSpPr>
          <p:cNvPr id="90" name="Shape 90"/>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317500">
              <a:spcBef>
                <a:spcPts val="0"/>
              </a:spcBef>
              <a:buSzPct val="100000"/>
              <a:buChar char="❖"/>
            </a:pPr>
            <a:r>
              <a:rPr lang="en" sz="1400">
                <a:solidFill>
                  <a:srgbClr val="222222"/>
                </a:solidFill>
                <a:highlight>
                  <a:srgbClr val="FFFFFF"/>
                </a:highlight>
                <a:latin typeface="Arial"/>
                <a:ea typeface="Arial"/>
                <a:cs typeface="Arial"/>
                <a:sym typeface="Arial"/>
              </a:rPr>
              <a:t> Physiology, equipment technique, procedures, and terminology of the profession</a:t>
            </a:r>
          </a:p>
        </p:txBody>
      </p:sp>
      <p:pic>
        <p:nvPicPr>
          <p:cNvPr id="91" name="Shape 91"/>
          <p:cNvPicPr preferRelativeResize="0"/>
          <p:nvPr/>
        </p:nvPicPr>
        <p:blipFill>
          <a:blip r:embed="rId3">
            <a:alphaModFix/>
          </a:blip>
          <a:stretch>
            <a:fillRect/>
          </a:stretch>
        </p:blipFill>
        <p:spPr>
          <a:xfrm>
            <a:off x="810037" y="2867950"/>
            <a:ext cx="2956125" cy="1970750"/>
          </a:xfrm>
          <a:prstGeom prst="rect">
            <a:avLst/>
          </a:prstGeom>
          <a:noFill/>
          <a:ln>
            <a:noFill/>
          </a:ln>
        </p:spPr>
      </p:pic>
      <p:sp>
        <p:nvSpPr>
          <p:cNvPr id="92" name="Shape 92"/>
          <p:cNvSpPr txBox="1"/>
          <p:nvPr/>
        </p:nvSpPr>
        <p:spPr>
          <a:xfrm>
            <a:off x="5358000" y="3209250"/>
            <a:ext cx="1650300" cy="18789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
                <a:solidFill>
                  <a:srgbClr val="222222"/>
                </a:solidFill>
                <a:highlight>
                  <a:srgbClr val="FFFFFF"/>
                </a:highlight>
              </a:rPr>
              <a:t>(Education,2016)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265500" y="1078750"/>
            <a:ext cx="4045200" cy="1789200"/>
          </a:xfrm>
          <a:prstGeom prst="rect">
            <a:avLst/>
          </a:prstGeom>
        </p:spPr>
        <p:txBody>
          <a:bodyPr lIns="91425" tIns="91425" rIns="91425" bIns="91425" anchor="b" anchorCtr="0">
            <a:noAutofit/>
          </a:bodyPr>
          <a:lstStyle/>
          <a:p>
            <a:pPr lvl="0">
              <a:spcBef>
                <a:spcPts val="0"/>
              </a:spcBef>
              <a:buNone/>
            </a:pPr>
            <a:r>
              <a:rPr lang="en" sz="5400" b="1">
                <a:solidFill>
                  <a:srgbClr val="212121"/>
                </a:solidFill>
                <a:latin typeface="Amatic SC"/>
                <a:ea typeface="Amatic SC"/>
                <a:cs typeface="Amatic SC"/>
                <a:sym typeface="Amatic SC"/>
              </a:rPr>
              <a:t>Duties &amp; Responsibilities of a phlebotomist</a:t>
            </a:r>
          </a:p>
        </p:txBody>
      </p:sp>
      <p:sp>
        <p:nvSpPr>
          <p:cNvPr id="98" name="Shape 98"/>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317500" rtl="0">
              <a:spcBef>
                <a:spcPts val="0"/>
              </a:spcBef>
              <a:buSzPct val="100000"/>
              <a:buChar char="❖"/>
            </a:pPr>
            <a:r>
              <a:rPr lang="en" sz="1400">
                <a:solidFill>
                  <a:srgbClr val="000000"/>
                </a:solidFill>
                <a:latin typeface="Verdana"/>
                <a:ea typeface="Verdana"/>
                <a:cs typeface="Verdana"/>
                <a:sym typeface="Verdana"/>
              </a:rPr>
              <a:t>Draw blood from patients,collect blood specimens using a variety of methods, like venipuncture, dermal puncture or artery collection, explain the collection process and help ease a patient's nerves the best you can, and follow strict precautionary safety procedures </a:t>
            </a:r>
          </a:p>
          <a:p>
            <a:pPr lvl="0" rtl="0">
              <a:spcBef>
                <a:spcPts val="0"/>
              </a:spcBef>
              <a:buNone/>
            </a:pPr>
            <a:endParaRPr sz="1400">
              <a:solidFill>
                <a:srgbClr val="000000"/>
              </a:solidFill>
              <a:latin typeface="Verdana"/>
              <a:ea typeface="Verdana"/>
              <a:cs typeface="Verdana"/>
              <a:sym typeface="Verdana"/>
            </a:endParaRPr>
          </a:p>
          <a:p>
            <a:pPr lvl="0">
              <a:spcBef>
                <a:spcPts val="0"/>
              </a:spcBef>
              <a:buNone/>
            </a:pPr>
            <a:r>
              <a:rPr lang="en" sz="1400">
                <a:solidFill>
                  <a:srgbClr val="000000"/>
                </a:solidFill>
                <a:latin typeface="Verdana"/>
                <a:ea typeface="Verdana"/>
                <a:cs typeface="Verdana"/>
                <a:sym typeface="Verdana"/>
              </a:rPr>
              <a:t>(Learn,2003)</a:t>
            </a:r>
          </a:p>
        </p:txBody>
      </p:sp>
      <p:pic>
        <p:nvPicPr>
          <p:cNvPr id="99" name="Shape 99"/>
          <p:cNvPicPr preferRelativeResize="0"/>
          <p:nvPr/>
        </p:nvPicPr>
        <p:blipFill>
          <a:blip r:embed="rId3">
            <a:alphaModFix/>
          </a:blip>
          <a:stretch>
            <a:fillRect/>
          </a:stretch>
        </p:blipFill>
        <p:spPr>
          <a:xfrm>
            <a:off x="808562" y="3055750"/>
            <a:ext cx="2959083" cy="19707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2675" y="241050"/>
            <a:ext cx="4045200" cy="1789200"/>
          </a:xfrm>
          <a:prstGeom prst="rect">
            <a:avLst/>
          </a:prstGeom>
        </p:spPr>
        <p:txBody>
          <a:bodyPr lIns="91425" tIns="91425" rIns="91425" bIns="91425" anchor="b" anchorCtr="0">
            <a:noAutofit/>
          </a:bodyPr>
          <a:lstStyle/>
          <a:p>
            <a:pPr lvl="0">
              <a:spcBef>
                <a:spcPts val="0"/>
              </a:spcBef>
              <a:buNone/>
            </a:pPr>
            <a:r>
              <a:rPr lang="en" sz="5400" b="1">
                <a:solidFill>
                  <a:srgbClr val="212121"/>
                </a:solidFill>
                <a:latin typeface="Amatic SC"/>
                <a:ea typeface="Amatic SC"/>
                <a:cs typeface="Amatic SC"/>
                <a:sym typeface="Amatic SC"/>
              </a:rPr>
              <a:t>Where can you find  a Phlebotomist</a:t>
            </a:r>
          </a:p>
        </p:txBody>
      </p:sp>
      <p:sp>
        <p:nvSpPr>
          <p:cNvPr id="105" name="Shape 105"/>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317500" rtl="0">
              <a:spcBef>
                <a:spcPts val="0"/>
              </a:spcBef>
              <a:buSzPct val="100000"/>
              <a:buChar char="❖"/>
            </a:pPr>
            <a:r>
              <a:rPr lang="en" sz="1400">
                <a:solidFill>
                  <a:srgbClr val="404040"/>
                </a:solidFill>
                <a:highlight>
                  <a:srgbClr val="FFFFFF"/>
                </a:highlight>
                <a:latin typeface="Arial"/>
                <a:ea typeface="Arial"/>
                <a:cs typeface="Arial"/>
                <a:sym typeface="Arial"/>
              </a:rPr>
              <a:t>Phlebotomists work in clinical laboratories, hospitals, community health centers, nursing homes, doctors offices, blood donation centers and other health care facilities.</a:t>
            </a:r>
          </a:p>
          <a:p>
            <a:pPr lvl="0" rtl="0">
              <a:spcBef>
                <a:spcPts val="0"/>
              </a:spcBef>
              <a:buNone/>
            </a:pPr>
            <a:endParaRPr sz="1400">
              <a:solidFill>
                <a:srgbClr val="404040"/>
              </a:solidFill>
              <a:highlight>
                <a:srgbClr val="FFFFFF"/>
              </a:highlight>
              <a:latin typeface="Arial"/>
              <a:ea typeface="Arial"/>
              <a:cs typeface="Arial"/>
              <a:sym typeface="Arial"/>
            </a:endParaRPr>
          </a:p>
          <a:p>
            <a:pPr lvl="0" rtl="0">
              <a:spcBef>
                <a:spcPts val="0"/>
              </a:spcBef>
              <a:buNone/>
            </a:pPr>
            <a:r>
              <a:rPr lang="en" sz="1400">
                <a:solidFill>
                  <a:srgbClr val="404040"/>
                </a:solidFill>
                <a:highlight>
                  <a:srgbClr val="FFFFFF"/>
                </a:highlight>
                <a:latin typeface="Arial"/>
                <a:ea typeface="Arial"/>
                <a:cs typeface="Arial"/>
                <a:sym typeface="Arial"/>
              </a:rPr>
              <a:t>(Health,2017)</a:t>
            </a:r>
          </a:p>
          <a:p>
            <a:pPr lvl="0">
              <a:spcBef>
                <a:spcPts val="0"/>
              </a:spcBef>
              <a:buNone/>
            </a:pPr>
            <a:endParaRPr sz="1400">
              <a:solidFill>
                <a:srgbClr val="404040"/>
              </a:solidFill>
              <a:highlight>
                <a:srgbClr val="FFFFFF"/>
              </a:highlight>
              <a:latin typeface="Arial"/>
              <a:ea typeface="Arial"/>
              <a:cs typeface="Arial"/>
              <a:sym typeface="Arial"/>
            </a:endParaRPr>
          </a:p>
        </p:txBody>
      </p:sp>
      <p:pic>
        <p:nvPicPr>
          <p:cNvPr id="106" name="Shape 106"/>
          <p:cNvPicPr preferRelativeResize="0"/>
          <p:nvPr/>
        </p:nvPicPr>
        <p:blipFill>
          <a:blip r:embed="rId3">
            <a:alphaModFix/>
          </a:blip>
          <a:stretch>
            <a:fillRect/>
          </a:stretch>
        </p:blipFill>
        <p:spPr>
          <a:xfrm>
            <a:off x="1281450" y="2030249"/>
            <a:ext cx="2107653" cy="280844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65512" y="724200"/>
            <a:ext cx="4045200" cy="1789200"/>
          </a:xfrm>
          <a:prstGeom prst="rect">
            <a:avLst/>
          </a:prstGeom>
        </p:spPr>
        <p:txBody>
          <a:bodyPr lIns="91425" tIns="91425" rIns="91425" bIns="91425" anchor="b" anchorCtr="0">
            <a:noAutofit/>
          </a:bodyPr>
          <a:lstStyle/>
          <a:p>
            <a:pPr lvl="0">
              <a:spcBef>
                <a:spcPts val="0"/>
              </a:spcBef>
              <a:buNone/>
            </a:pPr>
            <a:r>
              <a:rPr lang="en" sz="5400" b="1">
                <a:solidFill>
                  <a:srgbClr val="212121"/>
                </a:solidFill>
                <a:latin typeface="Amatic SC"/>
                <a:ea typeface="Amatic SC"/>
                <a:cs typeface="Amatic SC"/>
                <a:sym typeface="Amatic SC"/>
              </a:rPr>
              <a:t>Phlebotomist salary</a:t>
            </a:r>
          </a:p>
          <a:p>
            <a:pPr lvl="0">
              <a:spcBef>
                <a:spcPts val="0"/>
              </a:spcBef>
              <a:buNone/>
            </a:pPr>
            <a:endParaRPr/>
          </a:p>
        </p:txBody>
      </p:sp>
      <p:sp>
        <p:nvSpPr>
          <p:cNvPr id="112" name="Shape 112"/>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lvl="0" rtl="0">
              <a:spcBef>
                <a:spcPts val="0"/>
              </a:spcBef>
              <a:buNone/>
            </a:pPr>
            <a:endParaRPr sz="1400">
              <a:solidFill>
                <a:srgbClr val="000000"/>
              </a:solidFill>
              <a:latin typeface="Arial"/>
              <a:ea typeface="Arial"/>
              <a:cs typeface="Arial"/>
              <a:sym typeface="Arial"/>
            </a:endParaRPr>
          </a:p>
          <a:p>
            <a:pPr marL="457200" lvl="0" indent="-317500" rtl="0">
              <a:spcBef>
                <a:spcPts val="0"/>
              </a:spcBef>
              <a:buClr>
                <a:srgbClr val="000000"/>
              </a:buClr>
              <a:buSzPct val="100000"/>
              <a:buChar char="❖"/>
            </a:pPr>
            <a:r>
              <a:rPr lang="en" sz="1400">
                <a:solidFill>
                  <a:srgbClr val="000000"/>
                </a:solidFill>
                <a:latin typeface="Arial"/>
                <a:ea typeface="Arial"/>
                <a:cs typeface="Arial"/>
                <a:sym typeface="Arial"/>
              </a:rPr>
              <a:t>The median amount a phlebotomist makes is $32,230, but their salary can range anywhere from$29,034-$36,003.</a:t>
            </a:r>
          </a:p>
          <a:p>
            <a:pPr lvl="0" rtl="0">
              <a:spcBef>
                <a:spcPts val="0"/>
              </a:spcBef>
              <a:buNone/>
            </a:pPr>
            <a:endParaRPr sz="1400">
              <a:solidFill>
                <a:srgbClr val="000000"/>
              </a:solidFill>
              <a:latin typeface="Arial"/>
              <a:ea typeface="Arial"/>
              <a:cs typeface="Arial"/>
              <a:sym typeface="Arial"/>
            </a:endParaRPr>
          </a:p>
          <a:p>
            <a:pPr lvl="0">
              <a:spcBef>
                <a:spcPts val="0"/>
              </a:spcBef>
              <a:buNone/>
            </a:pPr>
            <a:r>
              <a:rPr lang="en" sz="1400">
                <a:solidFill>
                  <a:srgbClr val="000000"/>
                </a:solidFill>
                <a:latin typeface="Arial"/>
                <a:ea typeface="Arial"/>
                <a:cs typeface="Arial"/>
                <a:sym typeface="Arial"/>
              </a:rPr>
              <a:t>(Salary,2017)</a:t>
            </a:r>
          </a:p>
        </p:txBody>
      </p:sp>
      <p:pic>
        <p:nvPicPr>
          <p:cNvPr id="113" name="Shape 113"/>
          <p:cNvPicPr preferRelativeResize="0"/>
          <p:nvPr/>
        </p:nvPicPr>
        <p:blipFill>
          <a:blip r:embed="rId3">
            <a:alphaModFix/>
          </a:blip>
          <a:stretch>
            <a:fillRect/>
          </a:stretch>
        </p:blipFill>
        <p:spPr>
          <a:xfrm>
            <a:off x="635787" y="2262775"/>
            <a:ext cx="3304625" cy="24805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230100" y="418025"/>
            <a:ext cx="4045200" cy="1789200"/>
          </a:xfrm>
          <a:prstGeom prst="rect">
            <a:avLst/>
          </a:prstGeom>
        </p:spPr>
        <p:txBody>
          <a:bodyPr lIns="91425" tIns="91425" rIns="91425" bIns="91425" anchor="b" anchorCtr="0">
            <a:noAutofit/>
          </a:bodyPr>
          <a:lstStyle/>
          <a:p>
            <a:pPr lvl="0">
              <a:spcBef>
                <a:spcPts val="0"/>
              </a:spcBef>
              <a:buNone/>
            </a:pPr>
            <a:r>
              <a:rPr lang="en" sz="5400" b="1">
                <a:solidFill>
                  <a:srgbClr val="212121"/>
                </a:solidFill>
                <a:latin typeface="Amatic SC"/>
                <a:ea typeface="Amatic SC"/>
                <a:cs typeface="Amatic SC"/>
                <a:sym typeface="Amatic SC"/>
              </a:rPr>
              <a:t>Job outlook for Phlebotomist</a:t>
            </a:r>
          </a:p>
        </p:txBody>
      </p:sp>
      <p:sp>
        <p:nvSpPr>
          <p:cNvPr id="119" name="Shape 119"/>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317500" rtl="0">
              <a:spcBef>
                <a:spcPts val="0"/>
              </a:spcBef>
              <a:buSzPct val="100000"/>
              <a:buChar char="❖"/>
            </a:pPr>
            <a:r>
              <a:rPr lang="en" sz="1400">
                <a:solidFill>
                  <a:srgbClr val="333333"/>
                </a:solidFill>
                <a:highlight>
                  <a:srgbClr val="FFFFFF"/>
                </a:highlight>
                <a:latin typeface="Arial"/>
                <a:ea typeface="Arial"/>
                <a:cs typeface="Arial"/>
                <a:sym typeface="Arial"/>
              </a:rPr>
              <a:t>Employment of phlebotomists is projected to grow 25 percent from 2014 to 2024, much faster than the average for all occupations. Hospitals, diagnostic laboratories, blood donor centers, and other locations will need phlebotomists to perform bloodwork.</a:t>
            </a:r>
          </a:p>
          <a:p>
            <a:pPr lvl="0">
              <a:spcBef>
                <a:spcPts val="0"/>
              </a:spcBef>
              <a:buNone/>
            </a:pPr>
            <a:r>
              <a:rPr lang="en" sz="1400">
                <a:solidFill>
                  <a:srgbClr val="333333"/>
                </a:solidFill>
                <a:highlight>
                  <a:srgbClr val="FFFFFF"/>
                </a:highlight>
                <a:latin typeface="Arial"/>
                <a:ea typeface="Arial"/>
                <a:cs typeface="Arial"/>
                <a:sym typeface="Arial"/>
              </a:rPr>
              <a:t>(Bureau of labor stats,2017)</a:t>
            </a:r>
          </a:p>
        </p:txBody>
      </p:sp>
      <p:pic>
        <p:nvPicPr>
          <p:cNvPr id="120" name="Shape 120"/>
          <p:cNvPicPr preferRelativeResize="0"/>
          <p:nvPr/>
        </p:nvPicPr>
        <p:blipFill>
          <a:blip r:embed="rId3">
            <a:alphaModFix/>
          </a:blip>
          <a:stretch>
            <a:fillRect/>
          </a:stretch>
        </p:blipFill>
        <p:spPr>
          <a:xfrm>
            <a:off x="657365" y="2303100"/>
            <a:ext cx="3190674" cy="2393025"/>
          </a:xfrm>
          <a:prstGeom prst="rect">
            <a:avLst/>
          </a:prstGeom>
          <a:noFill/>
          <a:ln>
            <a:noFill/>
          </a:ln>
        </p:spPr>
      </p:pic>
    </p:spTree>
  </p:cSld>
  <p:clrMapOvr>
    <a:masterClrMapping/>
  </p:clrMapOvr>
</p:sld>
</file>

<file path=ppt/theme/theme1.xml><?xml version="1.0" encoding="utf-8"?>
<a:theme xmlns:a="http://schemas.openxmlformats.org/drawingml/2006/main" name="modern-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612</Words>
  <Application>Microsoft Office PowerPoint</Application>
  <PresentationFormat>On-screen Show (16:9)</PresentationFormat>
  <Paragraphs>58</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Amatic SC</vt:lpstr>
      <vt:lpstr>Source Code Pro</vt:lpstr>
      <vt:lpstr>Oswald</vt:lpstr>
      <vt:lpstr>Georgia</vt:lpstr>
      <vt:lpstr>Verdana</vt:lpstr>
      <vt:lpstr>modern-writer</vt:lpstr>
      <vt:lpstr>Phlebotomist</vt:lpstr>
      <vt:lpstr>What I think a Phlebotomist is</vt:lpstr>
      <vt:lpstr>What a Phlebotomist really is </vt:lpstr>
      <vt:lpstr>The education  required to be a phlebotomist</vt:lpstr>
      <vt:lpstr>What college classes do you need to take </vt:lpstr>
      <vt:lpstr>Duties &amp; Responsibilities of a phlebotomist</vt:lpstr>
      <vt:lpstr>Where can you find  a Phlebotomist</vt:lpstr>
      <vt:lpstr>Phlebotomist salary </vt:lpstr>
      <vt:lpstr>Job outlook for Phlebotomist</vt:lpstr>
      <vt:lpstr>Typical day of a Phlebotomist</vt:lpstr>
      <vt:lpstr>Skills needed to be a Phlebotomist</vt:lpstr>
      <vt:lpstr>Interesting things about Phlebotomist </vt:lpstr>
      <vt:lpstr>Things I found uninteresting/bad about Phlebotomy </vt:lpstr>
      <vt:lpstr>Is Phlebotomy for me?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Phlebotomist</dc:title>
  <dc:creator>kaylee.rucker</dc:creator>
  <cp:lastModifiedBy>kaylee.rucker</cp:lastModifiedBy>
  <cp:revision>1</cp:revision>
  <dcterms:modified xsi:type="dcterms:W3CDTF">2017-02-10T12:47:38Z</dcterms:modified>
</cp:coreProperties>
</file>